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68" r:id="rId2"/>
    <p:sldId id="257" r:id="rId3"/>
    <p:sldId id="256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fil-P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E2"/>
    <a:srgbClr val="FBFEDE"/>
    <a:srgbClr val="FF3300"/>
    <a:srgbClr val="0036A2"/>
    <a:srgbClr val="F8FEC0"/>
    <a:srgbClr val="FF0000"/>
    <a:srgbClr val="CC0000"/>
    <a:srgbClr val="F5F9BB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l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9218-2509-45DC-B884-CD290B644C69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l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B9651-5492-4FBF-898B-90E2CC1FDE20}" type="slidenum">
              <a:rPr lang="fil-PH" smtClean="0"/>
              <a:pPr/>
              <a:t>‹#›</a:t>
            </a:fld>
            <a:endParaRPr lang="fil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l-PH" dirty="0" smtClean="0"/>
              <a:t>TVTF is the implementing arm of technical vocational education of public secondary school .</a:t>
            </a:r>
            <a:endParaRPr lang="fil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B9651-5492-4FBF-898B-90E2CC1FDE20}" type="slidenum">
              <a:rPr lang="fil-PH" smtClean="0"/>
              <a:pPr/>
              <a:t>1</a:t>
            </a:fld>
            <a:endParaRPr lang="fil-P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l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B9651-5492-4FBF-898B-90E2CC1FDE20}" type="slidenum">
              <a:rPr lang="fil-PH" smtClean="0"/>
              <a:pPr/>
              <a:t>21</a:t>
            </a:fld>
            <a:endParaRPr lang="fil-P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l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7D496-62D7-4C9E-B5D4-AAD585519752}" type="datetimeFigureOut">
              <a:rPr lang="fil-PH" smtClean="0"/>
              <a:pPr/>
              <a:t>9/15/2012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FB6A4-43EF-4D2F-8BF5-15C0981B940F}" type="slidenum">
              <a:rPr lang="fil-PH" smtClean="0"/>
              <a:pPr/>
              <a:t>‹#›</a:t>
            </a:fld>
            <a:endParaRPr lang="fil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l-P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304800" y="228600"/>
            <a:ext cx="8610600" cy="6477000"/>
            <a:chOff x="304800" y="304800"/>
            <a:chExt cx="8610600" cy="6477000"/>
          </a:xfrm>
        </p:grpSpPr>
        <p:sp>
          <p:nvSpPr>
            <p:cNvPr id="4" name="Rectangle 3"/>
            <p:cNvSpPr/>
            <p:nvPr/>
          </p:nvSpPr>
          <p:spPr>
            <a:xfrm>
              <a:off x="304800" y="304800"/>
              <a:ext cx="8610600" cy="6477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l-PH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7162796" y="4419600"/>
              <a:ext cx="1447803" cy="1361420"/>
              <a:chOff x="7772400" y="4785955"/>
              <a:chExt cx="1277474" cy="1361420"/>
            </a:xfrm>
          </p:grpSpPr>
          <p:pic>
            <p:nvPicPr>
              <p:cNvPr id="6" name="Picture 5" descr="pictur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8208" t="23422" r="17630" b="30936"/>
              <a:stretch>
                <a:fillRect/>
              </a:stretch>
            </p:blipFill>
            <p:spPr bwMode="auto">
              <a:xfrm>
                <a:off x="7848604" y="4785955"/>
                <a:ext cx="1201270" cy="129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</p:pic>
          <p:sp>
            <p:nvSpPr>
              <p:cNvPr id="7" name="Rectangle 6"/>
              <p:cNvSpPr/>
              <p:nvPr/>
            </p:nvSpPr>
            <p:spPr>
              <a:xfrm>
                <a:off x="7772400" y="5624155"/>
                <a:ext cx="1277474" cy="52322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>
                <a:spAutoFit/>
              </a:bodyPr>
              <a:lstStyle/>
              <a:p>
                <a:r>
                  <a:rPr lang="en-AU" sz="1400" b="1" dirty="0">
                    <a:solidFill>
                      <a:srgbClr val="FF0000"/>
                    </a:solidFill>
                    <a:latin typeface="Century Gothic" pitchFamily="34" charset="0"/>
                    <a:cs typeface="Estrangelo Edessa" pitchFamily="66" charset="0"/>
                  </a:rPr>
                  <a:t>TRAINING REGULATIONS</a:t>
                </a:r>
                <a:endParaRPr lang="fil-PH" sz="1400" dirty="0">
                  <a:solidFill>
                    <a:srgbClr val="FF0000"/>
                  </a:solidFill>
                  <a:latin typeface="Century Gothic" pitchFamily="34" charset="0"/>
                  <a:cs typeface="Estrangelo Edessa" pitchFamily="66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819400" y="762000"/>
              <a:ext cx="3352800" cy="990600"/>
              <a:chOff x="2819400" y="1066800"/>
              <a:chExt cx="3352800" cy="990600"/>
            </a:xfrm>
          </p:grpSpPr>
          <p:pic>
            <p:nvPicPr>
              <p:cNvPr id="9" name="Picture 8" descr="DepEdLOGO CONTEST VERSION1 small file"/>
              <p:cNvPicPr/>
              <p:nvPr/>
            </p:nvPicPr>
            <p:blipFill>
              <a:blip r:embed="rId4" cstate="print">
                <a:clrChange>
                  <a:clrFrom>
                    <a:srgbClr val="C9F9F9"/>
                  </a:clrFrom>
                  <a:clrTo>
                    <a:srgbClr val="C9F9F9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910445" y="1066800"/>
                <a:ext cx="1194955" cy="990600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2819400" y="1219200"/>
                <a:ext cx="3352800" cy="838200"/>
              </a:xfrm>
              <a:custGeom>
                <a:avLst/>
                <a:gdLst>
                  <a:gd name="connsiteX0" fmla="*/ 0 w 3505200"/>
                  <a:gd name="connsiteY0" fmla="*/ 0 h 457200"/>
                  <a:gd name="connsiteX1" fmla="*/ 3505200 w 3505200"/>
                  <a:gd name="connsiteY1" fmla="*/ 0 h 457200"/>
                  <a:gd name="connsiteX2" fmla="*/ 3505200 w 3505200"/>
                  <a:gd name="connsiteY2" fmla="*/ 457200 h 457200"/>
                  <a:gd name="connsiteX3" fmla="*/ 0 w 3505200"/>
                  <a:gd name="connsiteY3" fmla="*/ 457200 h 457200"/>
                  <a:gd name="connsiteX4" fmla="*/ 0 w 3505200"/>
                  <a:gd name="connsiteY4" fmla="*/ 0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05200" h="457200">
                    <a:moveTo>
                      <a:pt x="0" y="0"/>
                    </a:moveTo>
                    <a:lnTo>
                      <a:pt x="3505200" y="0"/>
                    </a:lnTo>
                    <a:lnTo>
                      <a:pt x="3505200" y="457200"/>
                    </a:lnTo>
                    <a:lnTo>
                      <a:pt x="0" y="4572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</p:spPr>
            <p:txBody>
              <a:bodyPr wrap="square" rtlCol="0">
                <a:prstTxWarp prst="textInflateBottom">
                  <a:avLst/>
                </a:prstTxWarp>
                <a:spAutoFit/>
              </a:bodyPr>
              <a:lstStyle/>
              <a:p>
                <a:r>
                  <a:rPr lang="fil-PH" sz="12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fil-PH" sz="20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TECH-VOC   TASK FORCE</a:t>
                </a:r>
                <a:endParaRPr lang="fil-PH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2083805" y="304800"/>
              <a:ext cx="4855816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Book Antiqua" pitchFamily="18" charset="0"/>
                  <a:cs typeface="Calibri" pitchFamily="34" charset="0"/>
                </a:rPr>
                <a:t>TECH-VOC  FRAMEWORK</a:t>
              </a:r>
              <a:endPara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cs typeface="Calibri" pitchFamily="34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066800" y="2362200"/>
              <a:ext cx="7010400" cy="1904994"/>
              <a:chOff x="824429" y="2698277"/>
              <a:chExt cx="7109552" cy="203530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2057400" y="3327477"/>
                <a:ext cx="4876800" cy="124327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l-PH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590800" y="2766032"/>
                <a:ext cx="3886200" cy="82777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l-PH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667000" y="2698277"/>
                <a:ext cx="3657600" cy="887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algn="ctr"/>
                <a:r>
                  <a:rPr lang="fil-PH" sz="1600" b="1" dirty="0" smtClean="0">
                    <a:latin typeface="Algerian" pitchFamily="82" charset="0"/>
                  </a:rPr>
                  <a:t>STRENGTHENED TECHNICAL  VOCATIONAL EDUCATION PROGRAM  (STVEP)</a:t>
                </a:r>
                <a:endParaRPr lang="fil-PH" sz="1600" b="1" dirty="0">
                  <a:latin typeface="Algerian" pitchFamily="82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824429" y="4338984"/>
                <a:ext cx="2452171" cy="394595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fil-PH" b="1" dirty="0" smtClean="0">
                    <a:latin typeface="Calibri" pitchFamily="34" charset="0"/>
                    <a:cs typeface="Calibri" pitchFamily="34" charset="0"/>
                  </a:rPr>
                  <a:t>ARTS &amp; TRADES (14)</a:t>
                </a:r>
                <a:endParaRPr lang="fil-PH" b="1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791200" y="4338984"/>
                <a:ext cx="2142781" cy="394595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fil-PH" b="1" dirty="0" smtClean="0">
                    <a:latin typeface="Calibri" pitchFamily="34" charset="0"/>
                    <a:cs typeface="Calibri" pitchFamily="34" charset="0"/>
                  </a:rPr>
                  <a:t>AGRICULTURE  (4)</a:t>
                </a:r>
                <a:endParaRPr lang="fil-PH" b="1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707416" y="4364247"/>
                <a:ext cx="1676400" cy="369332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fil-PH" b="1" dirty="0" smtClean="0">
                    <a:latin typeface="Calibri" pitchFamily="34" charset="0"/>
                    <a:cs typeface="Calibri" pitchFamily="34" charset="0"/>
                  </a:rPr>
                  <a:t>  FISHERY  (3)</a:t>
                </a:r>
                <a:endParaRPr lang="fil-PH" b="1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209800" y="3702028"/>
                <a:ext cx="4571998" cy="46166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2400" b="1" dirty="0" smtClean="0">
                    <a:ln w="1905"/>
                    <a:solidFill>
                      <a:schemeClr val="tx2">
                        <a:lumMod val="50000"/>
                      </a:schemeClr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Calibri" pitchFamily="34" charset="0"/>
                    <a:cs typeface="Calibri" pitchFamily="34" charset="0"/>
                  </a:rPr>
                  <a:t>21 AREAS OF SPECIALIZATION</a:t>
                </a:r>
                <a:endParaRPr lang="en-US" sz="2400" b="1" dirty="0">
                  <a:ln w="1905"/>
                  <a:solidFill>
                    <a:schemeClr val="tx2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2286000" y="4473714"/>
              <a:ext cx="3733800" cy="70788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Competency-Based Curriculum (CBC)</a:t>
              </a:r>
              <a:endPara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172200" y="4462046"/>
              <a:ext cx="966106" cy="567154"/>
              <a:chOff x="6425294" y="5071646"/>
              <a:chExt cx="966106" cy="567154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425294" y="5071646"/>
                <a:ext cx="963725" cy="33855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6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Based on</a:t>
                </a:r>
                <a:endParaRPr lang="en-US" sz="16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3" name="Right Arrow 22"/>
              <p:cNvSpPr/>
              <p:nvPr/>
            </p:nvSpPr>
            <p:spPr>
              <a:xfrm>
                <a:off x="6477000" y="5410200"/>
                <a:ext cx="914400" cy="228600"/>
              </a:xfrm>
              <a:prstGeom prst="rightArrow">
                <a:avLst/>
              </a:prstGeom>
              <a:solidFill>
                <a:schemeClr val="tx2">
                  <a:lumMod val="5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l-PH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2057400" y="5646003"/>
              <a:ext cx="2133600" cy="830997"/>
            </a:xfrm>
            <a:prstGeom prst="rect">
              <a:avLst/>
            </a:prstGeom>
            <a:scene3d>
              <a:camera prst="orthographicFront"/>
              <a:lightRig rig="soft" dir="t">
                <a:rot lat="0" lon="0" rev="0"/>
              </a:lightRig>
            </a:scene3d>
            <a:sp3d>
              <a:bevelT w="139700" h="139700" prst="divot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6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COMPETENCY-BASED LEARNING MATERIALS (CBLM)</a:t>
              </a:r>
              <a:endParaRPr lang="en-US" sz="1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8200" y="5646003"/>
              <a:ext cx="1828800" cy="83099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CONTEXTUAL LEARNING MATRIX (CLM)</a:t>
              </a:r>
              <a:endParaRPr lang="en-US" sz="1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2971800" y="5257800"/>
              <a:ext cx="304800" cy="304800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l-PH"/>
            </a:p>
          </p:txBody>
        </p:sp>
        <p:sp>
          <p:nvSpPr>
            <p:cNvPr id="27" name="Down Arrow 26"/>
            <p:cNvSpPr/>
            <p:nvPr/>
          </p:nvSpPr>
          <p:spPr>
            <a:xfrm>
              <a:off x="5334000" y="5257800"/>
              <a:ext cx="304800" cy="304800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l-PH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3124200" y="1752600"/>
            <a:ext cx="3124200" cy="380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l-PH" b="1" dirty="0" smtClean="0">
                <a:solidFill>
                  <a:srgbClr val="004BE2"/>
                </a:solidFill>
              </a:rPr>
              <a:t>282 Tech-Voc Schools</a:t>
            </a:r>
            <a:endParaRPr lang="fil-PH" b="1" dirty="0">
              <a:solidFill>
                <a:srgbClr val="004BE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990600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122219" tIns="61109" rIns="122219" bIns="61109">
            <a:spAutoFit/>
          </a:bodyPr>
          <a:lstStyle/>
          <a:p>
            <a:pPr algn="ctr" defTabSz="1222375" eaLnBrk="0" hangingPunct="0">
              <a:defRPr/>
            </a:pPr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DESCRIPTORS OF </a:t>
            </a:r>
          </a:p>
          <a:p>
            <a:pPr algn="ctr" defTabSz="1222375" eaLnBrk="0" hangingPunct="0">
              <a:defRPr/>
            </a:pPr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CERTIFICATION LEVELS</a:t>
            </a: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57200" y="1676401"/>
            <a:ext cx="8229600" cy="4191000"/>
            <a:chOff x="312" y="1356"/>
            <a:chExt cx="5136" cy="2256"/>
          </a:xfrm>
          <a:solidFill>
            <a:srgbClr val="004BE2"/>
          </a:solidFill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312" y="1356"/>
              <a:ext cx="672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Level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984" y="1356"/>
              <a:ext cx="1488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Process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472" y="1356"/>
              <a:ext cx="1488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Responsibility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960" y="1356"/>
              <a:ext cx="1488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Application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12" y="1692"/>
              <a:ext cx="672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NC III</a:t>
              </a: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984" y="1692"/>
              <a:ext cx="1488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 worker at this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level performs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 wide range of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skilled operations at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 high level of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competence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Involving known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routines and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procedures. The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work context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involves some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complexity in the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extent and choice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of options available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72" y="1692"/>
              <a:ext cx="1488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Work involves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Under standing the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work process,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contributing to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problem solving,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and making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decisions to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determine the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Process, equipment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and materials to be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used</a:t>
              </a: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960" y="1692"/>
              <a:ext cx="1488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Application at this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level may involve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individual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responsibility or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autonomy, and/or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may involve some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responsibility for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others. Participation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in teams including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team or group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coordination may be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involved</a:t>
              </a: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985186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122219" tIns="61109" rIns="122219" bIns="61109">
            <a:spAutoFit/>
          </a:bodyPr>
          <a:lstStyle/>
          <a:p>
            <a:pPr algn="ctr" defTabSz="1222375" eaLnBrk="0" hangingPunct="0">
              <a:defRPr/>
            </a:pPr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DESCRIPTORS OF </a:t>
            </a:r>
          </a:p>
          <a:p>
            <a:pPr algn="ctr" defTabSz="1222375" eaLnBrk="0" hangingPunct="0">
              <a:defRPr/>
            </a:pPr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CERTIFICATION LEVELS</a:t>
            </a: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57200" y="1524000"/>
            <a:ext cx="8229599" cy="4343400"/>
            <a:chOff x="276" y="792"/>
            <a:chExt cx="5208" cy="3528"/>
          </a:xfrm>
          <a:solidFill>
            <a:srgbClr val="004BE2"/>
          </a:solidFill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76" y="792"/>
              <a:ext cx="681" cy="384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Level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957" y="792"/>
              <a:ext cx="1509" cy="384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Process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466" y="792"/>
              <a:ext cx="1509" cy="384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Responsibility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975" y="792"/>
              <a:ext cx="1509" cy="384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Application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76" y="1174"/>
              <a:ext cx="681" cy="314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NC IV</a:t>
              </a: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957" y="1174"/>
              <a:ext cx="1509" cy="314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 A worker at this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 level performs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 a wide range of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 application in a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 variety of contexts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 most of which are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 complex and non-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 routine</a:t>
              </a:r>
            </a:p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just"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66" y="1174"/>
              <a:ext cx="1509" cy="314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Work involves some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leadership and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guidance when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organizing activities of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self and others as well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contributing to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technical solutions of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a non-routine or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contingency nature.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Work at this level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also requires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evaluation and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analysis of current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practices and the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development of new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criteria and procedures</a:t>
              </a: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975" y="1174"/>
              <a:ext cx="1509" cy="314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Applications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involve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responsibility for the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organization and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performance of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others</a:t>
              </a: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1" y="533400"/>
            <a:ext cx="8229600" cy="777875"/>
          </a:xfrm>
          <a:solidFill>
            <a:srgbClr val="004BE2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</a:rPr>
              <a:t>DEFINITION OF ASSESSMENT</a:t>
            </a:r>
          </a:p>
        </p:txBody>
      </p:sp>
      <p:sp>
        <p:nvSpPr>
          <p:cNvPr id="5" name="Rectangle 3"/>
          <p:cNvSpPr txBox="1">
            <a:spLocks noRot="1" noChangeArrowheads="1"/>
          </p:cNvSpPr>
          <p:nvPr/>
        </p:nvSpPr>
        <p:spPr>
          <a:xfrm>
            <a:off x="457200" y="1524000"/>
            <a:ext cx="8229600" cy="4343400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</a:ln>
        </p:spPr>
        <p:txBody>
          <a:bodyPr vert="horz" lIns="182880" tIns="9144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Assessment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the process of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collecting evidence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making judgements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whether competency has been achieved.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purpose of assessment is to confirm that an individual can perform to the standards expected in the workplace as expressed in the relevant competency standards.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51"/>
          <p:cNvSpPr txBox="1">
            <a:spLocks noRot="1" noChangeArrowheads="1"/>
          </p:cNvSpPr>
          <p:nvPr/>
        </p:nvSpPr>
        <p:spPr>
          <a:xfrm>
            <a:off x="457200" y="1600200"/>
            <a:ext cx="8229600" cy="4267200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</a:ln>
        </p:spPr>
        <p:txBody>
          <a:bodyPr vert="horz" lIns="182880" tIns="9144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8975"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Evidence is information that is gathered and matched against a </a:t>
            </a:r>
          </a:p>
          <a:p>
            <a:pPr marL="688975"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 of competency to provide </a:t>
            </a:r>
          </a:p>
          <a:p>
            <a:pPr marL="688975"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 of competency. 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054"/>
          <p:cNvSpPr>
            <a:spLocks noGrp="1" noRot="1" noChangeArrowheads="1"/>
          </p:cNvSpPr>
          <p:nvPr>
            <p:ph type="title"/>
          </p:nvPr>
        </p:nvSpPr>
        <p:spPr>
          <a:xfrm>
            <a:off x="457201" y="484188"/>
            <a:ext cx="8229599" cy="811212"/>
          </a:xfrm>
          <a:solidFill>
            <a:srgbClr val="004BE2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</a:rPr>
              <a:t>WHAT IS EVIDENCE?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304800"/>
          <a:ext cx="8686800" cy="6172200"/>
        </p:xfrm>
        <a:graphic>
          <a:graphicData uri="http://schemas.openxmlformats.org/drawingml/2006/table">
            <a:tbl>
              <a:tblPr/>
              <a:tblGrid>
                <a:gridCol w="1261344"/>
                <a:gridCol w="967855"/>
                <a:gridCol w="1036989"/>
                <a:gridCol w="898724"/>
                <a:gridCol w="1106121"/>
                <a:gridCol w="1669169"/>
                <a:gridCol w="1746598"/>
              </a:tblGrid>
              <a:tr h="575039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Proposed STVEP qualification/Specialization for the K to 12</a:t>
                      </a:r>
                      <a:endParaRPr lang="fil-PH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346441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highlight>
                            <a:srgbClr val="00FFFF"/>
                          </a:highlight>
                          <a:latin typeface="Calibri"/>
                          <a:ea typeface="Calibri"/>
                          <a:cs typeface="Times New Roman"/>
                        </a:rPr>
                        <a:t>ARTS AND TRADES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5397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Area of Specialization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First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(7)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Second Year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(8)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Third Year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(9)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Fourth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(10)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Fifth Year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(11)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Sixth Year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(12)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</a:tr>
              <a:tr h="267576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400" b="1" dirty="0">
                          <a:solidFill>
                            <a:srgbClr val="0036A2"/>
                          </a:solidFill>
                          <a:latin typeface="Calibri"/>
                          <a:ea typeface="Calibri"/>
                          <a:cs typeface="Times New Roman"/>
                        </a:rPr>
                        <a:t>CURRENT  COURSE OFFERING</a:t>
                      </a:r>
                      <a:endParaRPr lang="fil-PH" sz="1400" dirty="0">
                        <a:solidFill>
                          <a:srgbClr val="0036A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SUGGESTED QUALIFICATION/COURSE</a:t>
                      </a:r>
                      <a:endParaRPr lang="fil-PH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6816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Building Construction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Carpentry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Masonry NC I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Carpentry NC 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II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Masonry NC II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5425" marR="0" lvl="0" indent="-2254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Tile Setting NC II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10247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Automotive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Automotive Servicing NC 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Automotive Servicing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Driving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Motorcycle Small engine Servicing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767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Electronics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Consumer Electronics Servicing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4625" marR="0" lvl="0" indent="-1746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4625" algn="l"/>
                        </a:tabLs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Instrumentation and control Servicing 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NC 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II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4625" marR="0" lvl="0" indent="-1746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4625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Mechatronics Servicing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5250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Drafting Technology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Technical Drafting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Mechanical Drafting NC 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CAD/CAM Operation NC III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7824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Computer Hardware Servicing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Computer 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Hardware Servicing 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Broadband Installation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1610" algn="l"/>
                        </a:tabLs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      (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Fixed Wireless Systems)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6622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Electricity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Electrical Installation Maintenance NC I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E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4625" marR="0" lvl="0" indent="-1746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Electrical Installation Maintenance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20" marR="42120" marT="96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199" y="457200"/>
          <a:ext cx="8305800" cy="5934640"/>
        </p:xfrm>
        <a:graphic>
          <a:graphicData uri="http://schemas.openxmlformats.org/drawingml/2006/table">
            <a:tbl>
              <a:tblPr/>
              <a:tblGrid>
                <a:gridCol w="1346606"/>
                <a:gridCol w="863195"/>
                <a:gridCol w="76200"/>
                <a:gridCol w="990600"/>
                <a:gridCol w="570446"/>
                <a:gridCol w="267754"/>
                <a:gridCol w="965944"/>
                <a:gridCol w="2188552"/>
                <a:gridCol w="1036503"/>
              </a:tblGrid>
              <a:tr h="692197">
                <a:tc gridSpan="9">
                  <a:txBody>
                    <a:bodyPr/>
                    <a:lstStyle/>
                    <a:p>
                      <a:pPr marL="57150" marR="0" indent="-571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57150" marR="0" indent="-571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Proposed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STVEP qualification/Specialization for the K to 12</a:t>
                      </a:r>
                      <a:endParaRPr lang="fil-PH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634815">
                <a:tc gridSpan="9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 smtClean="0">
                        <a:solidFill>
                          <a:srgbClr val="000000"/>
                        </a:solidFill>
                        <a:highlight>
                          <a:srgbClr val="00FFFF"/>
                        </a:highlight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highlight>
                            <a:srgbClr val="00FFFF"/>
                          </a:highlight>
                          <a:latin typeface="Calibri"/>
                          <a:ea typeface="Times New Roman"/>
                          <a:cs typeface="Calibri"/>
                        </a:rPr>
                        <a:t>ARTS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highlight>
                            <a:srgbClr val="00FFFF"/>
                          </a:highlight>
                          <a:latin typeface="Calibri"/>
                          <a:ea typeface="Times New Roman"/>
                          <a:cs typeface="Calibri"/>
                        </a:rPr>
                        <a:t>AND TRADES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13261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Area of Specialization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First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(7)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Second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(8)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Third Year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(9)</a:t>
                      </a: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Fourth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(10)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Fifth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(11)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Sixth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(12)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</a:tr>
              <a:tr h="215865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CURRENT  COURSE OFFERING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SUGGESTED QUALIFICATION/COURSE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4237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Plumbing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Plumbing NC 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160020" algn="l"/>
                          <a:tab pos="457200" algn="l"/>
                        </a:tabLs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Plumbing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160020" algn="l"/>
                          <a:tab pos="457200" algn="l"/>
                        </a:tabLst>
                      </a:pPr>
                      <a:r>
                        <a:rPr lang="en-US" sz="1400" kern="1200" dirty="0">
                          <a:latin typeface="Calibri"/>
                          <a:ea typeface="Times New Roman"/>
                          <a:cs typeface="Calibri"/>
                        </a:rPr>
                        <a:t>Pipe Fitting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4237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Refrigeration and Air conditioning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RAC Servicing NC 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160020" algn="l"/>
                          <a:tab pos="457200" algn="l"/>
                        </a:tabLs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RAC Servicing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160020" algn="l"/>
                          <a:tab pos="457200" algn="l"/>
                        </a:tabLs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Transport RAC Servicing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6315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Welding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/>
                          <a:ea typeface="Times New Roman"/>
                          <a:cs typeface="Calibri"/>
                        </a:rPr>
                        <a:t>SMAW Welding NC 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kern="1200" dirty="0">
                          <a:latin typeface="Calibri"/>
                          <a:ea typeface="Times New Roman"/>
                          <a:cs typeface="Calibri"/>
                        </a:rPr>
                        <a:t>SMAW Welding 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kern="1200" dirty="0">
                          <a:latin typeface="Calibri"/>
                          <a:ea typeface="Times New Roman"/>
                          <a:cs typeface="Calibri"/>
                        </a:rPr>
                        <a:t>GMAW Welding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kern="1200" dirty="0">
                          <a:latin typeface="Calibri"/>
                          <a:ea typeface="Times New Roman"/>
                          <a:cs typeface="Calibri"/>
                        </a:rPr>
                        <a:t>GTAW Welding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2481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Machine Shop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/>
                          <a:ea typeface="Times New Roman"/>
                          <a:cs typeface="Calibri"/>
                        </a:rPr>
                        <a:t>Machining NC I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kern="1200" dirty="0" smtClean="0">
                          <a:latin typeface="Calibri"/>
                          <a:ea typeface="Times New Roman"/>
                          <a:cs typeface="Calibri"/>
                        </a:rPr>
                        <a:t>Machining  </a:t>
                      </a:r>
                      <a:r>
                        <a:rPr lang="en-US" sz="1400" kern="1200" dirty="0">
                          <a:latin typeface="Calibri"/>
                          <a:ea typeface="Times New Roman"/>
                          <a:cs typeface="Calibri"/>
                        </a:rPr>
                        <a:t>NC </a:t>
                      </a:r>
                      <a:r>
                        <a:rPr lang="en-US" sz="1400" kern="1200" dirty="0" smtClean="0">
                          <a:latin typeface="Calibri"/>
                          <a:ea typeface="Times New Roman"/>
                          <a:cs typeface="Calibri"/>
                        </a:rPr>
                        <a:t>II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4237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Cosmetology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Beauty Care NC II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Hair Dressing NC II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4237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Garment Trades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Dressmaking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Tailoring NC II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Fashion Designing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4237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Food Trades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Commercial Cooking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  <a:tabLst>
                          <a:tab pos="160020" algn="l"/>
                          <a:tab pos="457200" algn="l"/>
                        </a:tabLs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Bread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and Pastry Production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31990" marR="31990" marT="82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  <a:tab pos="457200" algn="l"/>
              </a:tabLst>
            </a:pPr>
            <a:endParaRPr kumimoji="0" lang="fil-P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457200"/>
          <a:ext cx="8229601" cy="5486400"/>
        </p:xfrm>
        <a:graphic>
          <a:graphicData uri="http://schemas.openxmlformats.org/drawingml/2006/table">
            <a:tbl>
              <a:tblPr/>
              <a:tblGrid>
                <a:gridCol w="1283515"/>
                <a:gridCol w="981512"/>
                <a:gridCol w="981512"/>
                <a:gridCol w="564959"/>
                <a:gridCol w="455702"/>
                <a:gridCol w="1143000"/>
                <a:gridCol w="1447800"/>
                <a:gridCol w="1371601"/>
              </a:tblGrid>
              <a:tr h="654341">
                <a:tc grid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Proposed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STVEP qualification/Specialization for the K to 12</a:t>
                      </a:r>
                      <a:endParaRPr lang="fil-PH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562566">
                <a:tc gridSpan="8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highlight>
                            <a:srgbClr val="00FF00"/>
                          </a:highlight>
                          <a:latin typeface="Calibri"/>
                          <a:ea typeface="Times New Roman"/>
                          <a:cs typeface="Calibri"/>
                        </a:rPr>
                        <a:t>AGRICULTURE</a:t>
                      </a:r>
                      <a:endParaRPr lang="fil-PH" sz="1400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1587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Calibri"/>
                        </a:rPr>
                        <a:t>Area of Specialization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First Year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(7)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Second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(8)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Third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(9)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Fourth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(10)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Fifth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(11)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Sixth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(12)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</a:tr>
              <a:tr h="536415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CURRENT  COURSE OFFERING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SUGGESTED QUALIFICATION/COURSE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536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Crop Production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Crop Production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NC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Horticulture NC II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  <a:tabLst>
                          <a:tab pos="217170" algn="l"/>
                          <a:tab pos="457200" algn="l"/>
                        </a:tabLst>
                      </a:pP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Rice </a:t>
                      </a: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Machinery Operation 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  <a:p>
                      <a:pPr marL="342900" lvl="0" indent="-342900">
                        <a:buFont typeface="Symbol"/>
                        <a:buChar char=""/>
                        <a:tabLst>
                          <a:tab pos="217170" algn="l"/>
                          <a:tab pos="457200" algn="l"/>
                        </a:tabLs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Pest Management 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536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Vegetable Production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Horticulture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536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Food Processing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Food Processing NC I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  <a:tabLst>
                          <a:tab pos="217170" algn="l"/>
                          <a:tab pos="457200" algn="l"/>
                        </a:tabLs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Food Processing 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536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Animal Production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Animal Production NC II </a:t>
                      </a:r>
                      <a:endParaRPr lang="fil-PH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84" marR="41084" marT="10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buFont typeface="Symbol"/>
                        <a:buNone/>
                        <a:tabLst>
                          <a:tab pos="217170" algn="l"/>
                          <a:tab pos="457200" algn="l"/>
                        </a:tabLst>
                      </a:pP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41084" marR="41084" marT="105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8" algn="l"/>
                <a:tab pos="457200" algn="l"/>
              </a:tabLst>
            </a:pPr>
            <a:endParaRPr kumimoji="0" lang="fil-P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457201"/>
          <a:ext cx="8305801" cy="5638801"/>
        </p:xfrm>
        <a:graphic>
          <a:graphicData uri="http://schemas.openxmlformats.org/drawingml/2006/table">
            <a:tbl>
              <a:tblPr/>
              <a:tblGrid>
                <a:gridCol w="1447800"/>
                <a:gridCol w="990600"/>
                <a:gridCol w="1066800"/>
                <a:gridCol w="914400"/>
                <a:gridCol w="1066800"/>
                <a:gridCol w="1371600"/>
                <a:gridCol w="1447801"/>
              </a:tblGrid>
              <a:tr h="595610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Proposed STVEP qualification/Specialization for the K to 12</a:t>
                      </a:r>
                      <a:endParaRPr lang="fil-PH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558365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</a:rPr>
                        <a:t>  FISHERY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2010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Calibri"/>
                        </a:rPr>
                        <a:t>Area of Specialization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First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(7)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Second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(8)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Third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(9)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Fourth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(10)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Fifth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(11)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Sixth Year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(12)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</a:tr>
              <a:tr h="500217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CURRENT  COURSE OFFERING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SUGGESTED QUALIFICATION/COURSE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374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Fish Capture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Exploratory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Fish Capture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42900" lvl="0" indent="-342900">
                        <a:buFont typeface="Arial"/>
                        <a:buChar char="•"/>
                        <a:tabLst>
                          <a:tab pos="124460" algn="l"/>
                          <a:tab pos="457200" algn="l"/>
                        </a:tabLs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Fish port/Wharf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Operations  NC 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40114" marR="40114" marT="103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Fish Culture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Aquaculture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12192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Fish Processing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Food Processing NC II </a:t>
                      </a:r>
                      <a:endParaRPr lang="fil-PH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14" marR="40114" marT="103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  <a:tabLst>
                          <a:tab pos="124460" algn="l"/>
                          <a:tab pos="457200" algn="l"/>
                        </a:tabLs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Fish Product Packaging  NC II </a:t>
                      </a:r>
                      <a:endParaRPr lang="fil-PH" sz="1400" dirty="0">
                        <a:latin typeface="Calibri"/>
                        <a:cs typeface="Times New Roman"/>
                      </a:endParaRPr>
                    </a:p>
                  </a:txBody>
                  <a:tcPr marL="40114" marR="40114" marT="103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838200"/>
          <a:ext cx="8382000" cy="5724590"/>
        </p:xfrm>
        <a:graphic>
          <a:graphicData uri="http://schemas.openxmlformats.org/drawingml/2006/table">
            <a:tbl>
              <a:tblPr/>
              <a:tblGrid>
                <a:gridCol w="938783"/>
                <a:gridCol w="1450086"/>
                <a:gridCol w="1498701"/>
                <a:gridCol w="1500380"/>
                <a:gridCol w="1523848"/>
                <a:gridCol w="1470202"/>
              </a:tblGrid>
              <a:tr h="215315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AUTOMOTIVE DRIVING NC II  and AUTOMOTIVE SERVICING NC II 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2153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Monday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Tuesday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Thursday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Friday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5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7:00-8:00 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English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English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English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English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Logic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25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8:00-9:00 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Life Sciences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Filipino:Retorika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Filipino:Retorika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Filipino:Retorika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Filipino:Retorika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25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9:00-9:15 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M O R N I N G       B  R  E  A  K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444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9:15-10:15 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Math for Specific purpose I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Math for Specific purpose I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Math for Specific purpose I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Math for Specific purpose I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Math for Specific purpose I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44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10:15-11:15 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Contemporary Issues - Local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Life Sciences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Life Sciences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Life Sciences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Life Sciences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44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11:15-12:15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Psychology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Contemporary Issues - Local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Psychology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Logic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25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12:15-1:00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L  U  N  C  H    B  R  E  A  K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6727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1:00-2:00 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727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2:00-3:00 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25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3:00-3:15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A  F  T  E  R  N  O  O  N         B  R  E  A  K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6727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3:15-4:15 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213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4:15-5:15</a:t>
                      </a: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63" marR="393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81000" y="457200"/>
            <a:ext cx="8382000" cy="307777"/>
          </a:xfrm>
          <a:prstGeom prst="rect">
            <a:avLst/>
          </a:prstGeom>
          <a:solidFill>
            <a:srgbClr val="004BE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l-PH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GRADE 11                                                                STVEP  S A M P L E   S C H E D U L E          </a:t>
            </a:r>
            <a:r>
              <a:rPr lang="fil-PH" sz="14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(</a:t>
            </a:r>
            <a:r>
              <a:rPr kumimoji="0" lang="fil-PH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NSTP-Saturday)</a:t>
            </a:r>
            <a:endParaRPr kumimoji="0" lang="fil-PH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762000"/>
          <a:ext cx="8458200" cy="5791202"/>
        </p:xfrm>
        <a:graphic>
          <a:graphicData uri="http://schemas.openxmlformats.org/drawingml/2006/table">
            <a:tbl>
              <a:tblPr/>
              <a:tblGrid>
                <a:gridCol w="854278"/>
                <a:gridCol w="1508942"/>
                <a:gridCol w="1497102"/>
                <a:gridCol w="1549542"/>
                <a:gridCol w="1498794"/>
                <a:gridCol w="1549542"/>
              </a:tblGrid>
              <a:tr h="220756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MOTORCYCLE SMALL ENGINE SERVICING NC II or AUTOMOTIVE ELECTRICAL ASSEMBLY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2207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Monday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Tuesday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Thursday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Friday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7:00-8:00 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English or Filipino: Specific purposes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English or Filipino: Specific purposes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English or Filipino: Specific purposes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English or Filipino: Specific purposes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Philosophy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52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8:00-9:00 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Physical Sciences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Physical Sciences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Physical Sciences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Physical Sciences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Physical Sciences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52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9:00-9:15 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M O R N I N G       B  R  E  A  K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4415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9:15-10:15 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Math for Specific purpose II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Math for Specific purpose II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Math for Specific purpose II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Math for Specific purpose II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Math for Specific purpose II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52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10:15-11:15 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Literature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Literature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Literature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Literature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Literature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415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11:15-12:15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Sociology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Contemporary Issues - Global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Philosophy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Contemporary Issues - Global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Sociology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52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12:15-1:00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L  U  N  C  H    B  R  E  A  K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6622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1:00-2:00 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22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2:00-3:00 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752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3:00-3:15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A  F  T  E  R  N  O  O  N         B  R  E  A  K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6622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3:15-4:15 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22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4:15-5:15</a:t>
                      </a: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Technology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04800" y="137011"/>
            <a:ext cx="8458200" cy="553998"/>
          </a:xfrm>
          <a:prstGeom prst="rect">
            <a:avLst/>
          </a:prstGeom>
          <a:solidFill>
            <a:srgbClr val="004BE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l-PH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GRADE 12                                                    STVEP  S A M P L E   S C H E D U L E          </a:t>
            </a:r>
            <a:endParaRPr kumimoji="0" lang="fil-PH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l-PH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533399" y="533400"/>
            <a:ext cx="8153401" cy="762000"/>
          </a:xfrm>
          <a:solidFill>
            <a:srgbClr val="0033CC"/>
          </a:solidFill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WHAT ARE COMPETENCY STANDARDS ?</a:t>
            </a:r>
          </a:p>
        </p:txBody>
      </p:sp>
      <p:sp>
        <p:nvSpPr>
          <p:cNvPr id="5" name="Rectangle 1027"/>
          <p:cNvSpPr txBox="1">
            <a:spLocks noRot="1" noChangeArrowheads="1"/>
          </p:cNvSpPr>
          <p:nvPr/>
        </p:nvSpPr>
        <p:spPr>
          <a:xfrm>
            <a:off x="457200" y="2209800"/>
            <a:ext cx="56388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Competency standards are nationally agreed statement of skills, knowledge and attitude required for effective performance of a particular job.</a:t>
            </a:r>
          </a:p>
        </p:txBody>
      </p:sp>
      <p:pic>
        <p:nvPicPr>
          <p:cNvPr id="6" name="Picture 1029" descr="TES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943600" y="1905000"/>
            <a:ext cx="2819400" cy="40386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1" y="838197"/>
          <a:ext cx="8229600" cy="5867408"/>
        </p:xfrm>
        <a:graphic>
          <a:graphicData uri="http://schemas.openxmlformats.org/drawingml/2006/table">
            <a:tbl>
              <a:tblPr/>
              <a:tblGrid>
                <a:gridCol w="2114908"/>
                <a:gridCol w="2007799"/>
                <a:gridCol w="1967541"/>
                <a:gridCol w="2139352"/>
              </a:tblGrid>
              <a:tr h="73239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il-PH" sz="1200" b="1" dirty="0" smtClean="0">
                          <a:latin typeface="Calibri"/>
                          <a:ea typeface="Calibri"/>
                          <a:cs typeface="Times New Roman"/>
                        </a:rPr>
                        <a:t>AUTOMOTIVE </a:t>
                      </a: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DRIVING NC II  and AUTOMOTIVE SERVICING NC II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F0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3323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First Grading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Second Grading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Third Grading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Fourth Grading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  <a:tr h="332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English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English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English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English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2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Filipino:Retorika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Filipino:Retorika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Filipino:Retorika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Filipino:Retorika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2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Math for Specific purpose I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Math for Specific purpose I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Math for Specific purpose I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Math for Specific purpose I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2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Life Sciences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Life Sciences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Life Sciences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Life Sciences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2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Contemporary Issues - Local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Contemporary Issues - Local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Contemporary Issues - Local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Contemporary Issues - Local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2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Psychology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Psychology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Psychology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Psychology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2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Logic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Logic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Logic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Logic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08" marR="460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2379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i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Driving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fil-PH" sz="1200" b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r>
                        <a:rPr lang="fil-PH" sz="1200" b="1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i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Servicing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fil-PH" sz="1200" b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 competency</a:t>
                      </a:r>
                      <a:r>
                        <a:rPr lang="fil-PH" sz="1200" b="1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i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Servicing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fil-PH" sz="1200" b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r>
                        <a:rPr lang="fil-PH" sz="1200" b="1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i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Servicing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fil-PH" sz="1200" b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2379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i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Driving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fil-PH" sz="1200" b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r>
                        <a:rPr lang="fil-PH" sz="1200" b="1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i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Servicing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fil-PH" sz="1200" b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i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Servicing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fil-PH" sz="1200" b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r>
                        <a:rPr lang="fil-PH" sz="1200" b="1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i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Automotive Servicing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fil-PH" sz="1200" b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457200" y="177225"/>
            <a:ext cx="8229600" cy="584775"/>
          </a:xfrm>
          <a:prstGeom prst="rect">
            <a:avLst/>
          </a:prstGeom>
          <a:solidFill>
            <a:srgbClr val="004BE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l-PH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GRADE 11                                                                STVEP  SAMPLE SCHEDULE          </a:t>
            </a:r>
            <a:endParaRPr kumimoji="0" lang="fil-PH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l-P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1" y="685797"/>
          <a:ext cx="8534398" cy="5943602"/>
        </p:xfrm>
        <a:graphic>
          <a:graphicData uri="http://schemas.openxmlformats.org/drawingml/2006/table">
            <a:tbl>
              <a:tblPr/>
              <a:tblGrid>
                <a:gridCol w="2249977"/>
                <a:gridCol w="2094807"/>
                <a:gridCol w="2094807"/>
                <a:gridCol w="2094807"/>
              </a:tblGrid>
              <a:tr h="600997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MOTORCYCLE SMALL ENGINE SERVICING NC II or AUTOMOTIVE ELECTRICAL ASSEMBLY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C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</a:tr>
              <a:tr h="2544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First Grading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Second Grading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il-PH" sz="1200" b="1">
                          <a:latin typeface="Calibri"/>
                          <a:ea typeface="Calibri"/>
                          <a:cs typeface="Times New Roman"/>
                        </a:rPr>
                        <a:t>Third Grading</a:t>
                      </a:r>
                      <a:endParaRPr lang="fil-PH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il-PH" sz="1200" b="1" dirty="0">
                          <a:latin typeface="Calibri"/>
                          <a:ea typeface="Calibri"/>
                          <a:cs typeface="Times New Roman"/>
                        </a:rPr>
                        <a:t>Fourth Grading</a:t>
                      </a:r>
                      <a:endParaRPr lang="fil-PH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  <a:tr h="508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English or Filipino: Specific purposes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English or Filipino: Specific purposes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English or Filipino: Specific purposes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English or Filipino: Specific purposes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544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Physical Sciences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Physical Sciences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Physical Sciences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Physical Sciences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544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Math for Specific purpose II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Math for Specific purpose II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Math for Specific purpose II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Math for Specific purpose II</a:t>
                      </a: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544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Literature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Literature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Literature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Literature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544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Sociology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Sociology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Sociology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Sociology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544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Contemporary Issues - Global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Contemporary Issues - Global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Contemporary Issues - Global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Contemporary Issues - Global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544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Philosophy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Philosophy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>
                          <a:latin typeface="Calibri"/>
                          <a:ea typeface="Calibri"/>
                          <a:cs typeface="Times New Roman"/>
                        </a:rPr>
                        <a:t>Philosophy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il-PH" sz="1200" dirty="0">
                          <a:latin typeface="Calibri"/>
                          <a:ea typeface="Calibri"/>
                          <a:cs typeface="Times New Roman"/>
                        </a:rPr>
                        <a:t>Philosophy</a:t>
                      </a: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5264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i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Motorcycle small engine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dirty="0" smtClean="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fil-PH" sz="1200" dirty="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servicing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latin typeface="Calibri"/>
                          <a:ea typeface="Times New Roman"/>
                          <a:cs typeface="Times New Roman"/>
                        </a:rPr>
                        <a:t>Automotive electrical assembly </a:t>
                      </a:r>
                      <a:endParaRPr lang="fil-PH" sz="12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fil-PH" sz="1200" b="1" kern="12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</a:t>
                      </a:r>
                      <a:r>
                        <a:rPr lang="fil-PH" sz="12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competency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i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Motorcycle small engine servicing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latin typeface="Calibri"/>
                          <a:ea typeface="Times New Roman"/>
                          <a:cs typeface="Times New Roman"/>
                        </a:rPr>
                        <a:t>Automotive electrical </a:t>
                      </a:r>
                      <a:r>
                        <a:rPr lang="fil-PH" sz="1200" dirty="0" smtClean="0">
                          <a:latin typeface="Calibri"/>
                          <a:ea typeface="Times New Roman"/>
                          <a:cs typeface="Times New Roman"/>
                        </a:rPr>
                        <a:t>assembly</a:t>
                      </a: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fil-PH" sz="12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il-PH" sz="12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i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Motorcycle small engine servicing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latin typeface="Calibri"/>
                          <a:ea typeface="Times New Roman"/>
                          <a:cs typeface="Times New Roman"/>
                        </a:rPr>
                        <a:t>Automotive electrical assembly </a:t>
                      </a:r>
                      <a:endParaRPr lang="fil-PH" sz="12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fil-PH" sz="1200" b="1" kern="12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</a:t>
                      </a:r>
                      <a:r>
                        <a:rPr lang="fil-PH" sz="12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competency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i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Motorcycle small engine servicing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latin typeface="Calibri"/>
                          <a:ea typeface="Times New Roman"/>
                          <a:cs typeface="Times New Roman"/>
                        </a:rPr>
                        <a:t>Automotive electrical assembly </a:t>
                      </a:r>
                      <a:endParaRPr lang="fil-PH" sz="12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fil-PH" sz="1200" b="1" kern="12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</a:t>
                      </a:r>
                      <a:r>
                        <a:rPr lang="fil-PH" sz="12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competency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15264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i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Motorcycle small engine 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dirty="0" smtClean="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servicing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latin typeface="Calibri"/>
                          <a:ea typeface="Times New Roman"/>
                          <a:cs typeface="Times New Roman"/>
                        </a:rPr>
                        <a:t>Automotive electrical  assembly</a:t>
                      </a:r>
                    </a:p>
                    <a:p>
                      <a:pPr marL="16002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i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Motorcycle small engine servicing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>
                          <a:latin typeface="Calibri"/>
                          <a:ea typeface="Times New Roman"/>
                          <a:cs typeface="Times New Roman"/>
                        </a:rPr>
                        <a:t>Automotive electrical assembly </a:t>
                      </a:r>
                    </a:p>
                    <a:p>
                      <a:pPr marL="1714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b="1" kern="12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i="1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Motorcycle small engine servicing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>
                          <a:latin typeface="Calibri"/>
                          <a:ea typeface="Times New Roman"/>
                          <a:cs typeface="Times New Roman"/>
                        </a:rPr>
                        <a:t>Automotive electrical assembly </a:t>
                      </a:r>
                    </a:p>
                    <a:p>
                      <a:pPr marL="1714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b="1" kern="12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endParaRPr lang="fil-PH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i="1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Subject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solidFill>
                            <a:srgbClr val="180BC5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Motorcycle small engine servicing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l-PH" sz="1200" dirty="0">
                          <a:latin typeface="Calibri"/>
                          <a:ea typeface="Times New Roman"/>
                          <a:cs typeface="Times New Roman"/>
                        </a:rPr>
                        <a:t>Automotive electrical assembly </a:t>
                      </a:r>
                    </a:p>
                    <a:p>
                      <a:pPr marL="1714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l-PH" sz="12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Core competency</a:t>
                      </a:r>
                      <a:endParaRPr lang="fil-PH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28600" y="150911"/>
            <a:ext cx="8686800" cy="307777"/>
          </a:xfrm>
          <a:prstGeom prst="rect">
            <a:avLst/>
          </a:prstGeom>
          <a:solidFill>
            <a:srgbClr val="004BE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l-PH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GRADE 12                                                              STVEP  SAMPLE SCHEDULE          </a:t>
            </a:r>
            <a:endParaRPr kumimoji="0" lang="fil-PH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2057400"/>
            <a:ext cx="8229600" cy="4191000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</a:pPr>
            <a:endParaRPr lang="fil-PH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457200" y="533400"/>
            <a:ext cx="8229600" cy="1066800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COMPETENCY ?</a:t>
            </a:r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457200" y="2209800"/>
            <a:ext cx="80772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3175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A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3175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Competency is the possession and application of knowledge, skills and attitudes to perform work activities to the standard expected in the workplace.</a:t>
            </a:r>
            <a:r>
              <a:rPr kumimoji="0" lang="en-A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09600" y="511314"/>
            <a:ext cx="7927975" cy="707886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222375"/>
            <a:endParaRPr lang="en-US" sz="1100" b="1" dirty="0">
              <a:solidFill>
                <a:schemeClr val="bg2"/>
              </a:solidFill>
            </a:endParaRPr>
          </a:p>
          <a:p>
            <a:pPr algn="ctr" defTabSz="1222375">
              <a:tabLst>
                <a:tab pos="2743200" algn="l"/>
              </a:tabLst>
            </a:pPr>
            <a:r>
              <a:rPr lang="en-US" sz="2400" b="1" dirty="0">
                <a:solidFill>
                  <a:schemeClr val="bg2"/>
                </a:solidFill>
              </a:rPr>
              <a:t>WHAT ARE  </a:t>
            </a:r>
            <a:r>
              <a:rPr lang="en-US" sz="2400" b="1" dirty="0">
                <a:solidFill>
                  <a:srgbClr val="92D050"/>
                </a:solidFill>
              </a:rPr>
              <a:t>BASIC</a:t>
            </a:r>
            <a:r>
              <a:rPr lang="en-US" sz="2400" b="1" dirty="0">
                <a:solidFill>
                  <a:schemeClr val="bg2"/>
                </a:solidFill>
              </a:rPr>
              <a:t> UNITS OF COMPETENCY?</a:t>
            </a:r>
          </a:p>
          <a:p>
            <a:pPr algn="ctr" defTabSz="1222375"/>
            <a:endParaRPr lang="en-US" sz="11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73163" y="2667000"/>
            <a:ext cx="8504237" cy="587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il-PH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1900238" y="5588000"/>
            <a:ext cx="6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3200" dirty="0">
              <a:latin typeface="Times New Roman" pitchFamily="18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900238" y="6245225"/>
            <a:ext cx="6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3200" dirty="0">
              <a:latin typeface="Times New Roman" pitchFamily="18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1884363" y="6227763"/>
            <a:ext cx="6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3200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2270125" y="6245225"/>
            <a:ext cx="6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3200" dirty="0">
              <a:latin typeface="Times New Roman" pitchFamily="18" charset="0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1900238" y="6902450"/>
            <a:ext cx="6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3200" dirty="0">
              <a:latin typeface="Times New Roman" pitchFamily="18" charset="0"/>
            </a:endParaRP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1884363" y="6884988"/>
            <a:ext cx="6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3200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2270125" y="6902450"/>
            <a:ext cx="6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3200" dirty="0">
              <a:latin typeface="Times New Roman" pitchFamily="18" charset="0"/>
            </a:endParaRPr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1900238" y="7561263"/>
            <a:ext cx="6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3200" dirty="0">
              <a:latin typeface="Times New Roman" pitchFamily="18" charset="0"/>
            </a:endParaRPr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1884363" y="7543800"/>
            <a:ext cx="6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3200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2270125" y="7561263"/>
            <a:ext cx="6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3200" dirty="0">
              <a:latin typeface="Times New Roman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609600" y="1524000"/>
            <a:ext cx="7924800" cy="4343399"/>
            <a:chOff x="454212" y="1523999"/>
            <a:chExt cx="7924800" cy="4565137"/>
          </a:xfrm>
          <a:solidFill>
            <a:srgbClr val="004BE2"/>
          </a:solidFill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454212" y="1523999"/>
              <a:ext cx="7924800" cy="4565137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endParaRPr lang="fil-PH" sz="2400">
                <a:solidFill>
                  <a:schemeClr val="bg2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295400" y="1905000"/>
              <a:ext cx="6803273" cy="129266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1222375">
                <a:buFont typeface="Arial" pitchFamily="34" charset="0"/>
                <a:buChar char="•"/>
              </a:pPr>
              <a:r>
                <a:rPr lang="en-US" sz="28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 Skills </a:t>
              </a:r>
              <a:r>
                <a:rPr lang="en-US" sz="2800" dirty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and knowledge that everyone </a:t>
              </a:r>
              <a:endPara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  <a:p>
              <a:pPr defTabSz="1222375"/>
              <a:r>
                <a:rPr lang="en-US" sz="28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  needs for work</a:t>
              </a:r>
              <a:endPara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endParaRPr>
            </a:p>
            <a:p>
              <a:pPr defTabSz="1222375"/>
              <a:endParaRPr lang="en-US" sz="2800" dirty="0">
                <a:solidFill>
                  <a:srgbClr val="FF6600"/>
                </a:solidFill>
                <a:latin typeface="Times New Roman" pitchFamily="18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1371600" y="3048000"/>
              <a:ext cx="5699189" cy="4308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1222375">
                <a:buFont typeface="Arial" pitchFamily="34" charset="0"/>
                <a:buChar char="•"/>
              </a:pPr>
              <a:r>
                <a:rPr lang="en-US" sz="28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 Four </a:t>
              </a:r>
              <a:r>
                <a:rPr lang="en-US" sz="2800" dirty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key areas of competency</a:t>
              </a:r>
              <a:endPara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2525539" y="3733800"/>
              <a:ext cx="3220433" cy="4308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1222375">
                <a:buFont typeface="Wingdings" pitchFamily="2" charset="2"/>
                <a:buChar char="Ø"/>
              </a:pPr>
              <a:r>
                <a:rPr lang="en-US" sz="28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 Communication</a:t>
              </a:r>
              <a:endPara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2505012" y="4267200"/>
              <a:ext cx="2250360" cy="4308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1222375">
                <a:buFont typeface="Wingdings" pitchFamily="2" charset="2"/>
                <a:buChar char="Ø"/>
              </a:pPr>
              <a:r>
                <a:rPr lang="en-US" sz="28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 Teamwork</a:t>
              </a:r>
              <a:endPara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2514600" y="4800600"/>
              <a:ext cx="3404778" cy="4308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1222375">
                <a:buFont typeface="Wingdings" pitchFamily="2" charset="2"/>
                <a:buChar char="Ø"/>
              </a:pPr>
              <a:r>
                <a:rPr lang="en-US" sz="28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 Problem </a:t>
              </a:r>
              <a:r>
                <a:rPr lang="en-US" sz="2800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solving</a:t>
              </a:r>
              <a:endPara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2514600" y="5257800"/>
              <a:ext cx="1947649" cy="4308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1222375">
                <a:buFont typeface="Wingdings" pitchFamily="2" charset="2"/>
                <a:buChar char="Ø"/>
              </a:pPr>
              <a:r>
                <a:rPr lang="en-US" sz="28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 Planning</a:t>
              </a:r>
              <a:endPara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457201"/>
            <a:ext cx="8229600" cy="1066799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l-PH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82688" y="1276350"/>
            <a:ext cx="8770937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il-PH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533400"/>
            <a:ext cx="7128555" cy="861774"/>
          </a:xfrm>
          <a:prstGeom prst="rect">
            <a:avLst/>
          </a:prstGeom>
          <a:solidFill>
            <a:srgbClr val="004BE2"/>
          </a:solidFill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1222375"/>
            <a:r>
              <a:rPr lang="en-US" sz="2800" b="1" dirty="0" smtClean="0">
                <a:solidFill>
                  <a:schemeClr val="bg2"/>
                </a:solidFill>
              </a:rPr>
              <a:t>WHAT ARE THE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COMMON </a:t>
            </a:r>
            <a:r>
              <a:rPr lang="en-US" sz="2800" b="1" dirty="0" smtClean="0">
                <a:solidFill>
                  <a:schemeClr val="bg2"/>
                </a:solidFill>
              </a:rPr>
              <a:t>UNITS OF</a:t>
            </a:r>
          </a:p>
          <a:p>
            <a:pPr algn="ctr" defTabSz="1222375"/>
            <a:r>
              <a:rPr lang="en-US" sz="2800" b="1" dirty="0" smtClean="0">
                <a:solidFill>
                  <a:schemeClr val="bg2"/>
                </a:solidFill>
              </a:rPr>
              <a:t> COMPETENCY?</a:t>
            </a:r>
            <a:endParaRPr lang="en-US" sz="28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446805" y="1279525"/>
            <a:ext cx="65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1222375"/>
            <a:endParaRPr lang="en-US" sz="28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73163" y="5329238"/>
            <a:ext cx="11214100" cy="373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il-PH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7200" y="1752601"/>
            <a:ext cx="8229600" cy="4114799"/>
          </a:xfrm>
          <a:prstGeom prst="rect">
            <a:avLst/>
          </a:prstGeom>
          <a:solidFill>
            <a:srgbClr val="004BE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l-PH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90600" y="2057400"/>
            <a:ext cx="7444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Skills and knowledge needed by all people </a:t>
            </a:r>
            <a:endParaRPr lang="en-US" sz="2400" dirty="0">
              <a:solidFill>
                <a:schemeClr val="accent1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990600" y="2438400"/>
            <a:ext cx="548227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working in a particular industry</a:t>
            </a:r>
            <a:endParaRPr lang="en-US" sz="2400" dirty="0">
              <a:solidFill>
                <a:schemeClr val="accent1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109428" y="3505200"/>
            <a:ext cx="386086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Perform </a:t>
            </a: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work safely</a:t>
            </a:r>
            <a:endParaRPr lang="en-US" sz="2800" dirty="0">
              <a:solidFill>
                <a:schemeClr val="accent3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109428" y="3962400"/>
            <a:ext cx="539397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Contribute </a:t>
            </a: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to quality system</a:t>
            </a:r>
            <a:endParaRPr lang="en-US" sz="2800" dirty="0">
              <a:solidFill>
                <a:schemeClr val="accent3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109428" y="4419600"/>
            <a:ext cx="292708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Use </a:t>
            </a: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hand tools</a:t>
            </a:r>
            <a:endParaRPr lang="en-US" sz="2800" dirty="0">
              <a:solidFill>
                <a:schemeClr val="accent3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109428" y="4876800"/>
            <a:ext cx="36147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Interpret </a:t>
            </a: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drawings</a:t>
            </a:r>
            <a:endParaRPr lang="en-US" sz="2800" dirty="0">
              <a:solidFill>
                <a:schemeClr val="accent3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109428" y="5334000"/>
            <a:ext cx="550394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Perform </a:t>
            </a: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industry calculations</a:t>
            </a:r>
            <a:endParaRPr lang="en-US" sz="2800" dirty="0">
              <a:solidFill>
                <a:schemeClr val="accent3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914401" y="3124200"/>
            <a:ext cx="762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1222375"/>
            <a:r>
              <a:rPr lang="en-US" sz="2200" b="1" dirty="0">
                <a:solidFill>
                  <a:srgbClr val="FFFF99"/>
                </a:solidFill>
              </a:rPr>
              <a:t>EXAMPLES OF COMMON UNITS </a:t>
            </a:r>
            <a:r>
              <a:rPr lang="en-US" sz="2200" b="1" dirty="0" smtClean="0">
                <a:solidFill>
                  <a:srgbClr val="FFFF99"/>
                </a:solidFill>
              </a:rPr>
              <a:t>OF COMPETENCY</a:t>
            </a:r>
            <a:endParaRPr lang="en-US" sz="2200" dirty="0" smtClean="0">
              <a:solidFill>
                <a:srgbClr val="FFFF99"/>
              </a:solidFill>
              <a:latin typeface="Times New Roman" pitchFamily="18" charset="0"/>
            </a:endParaRPr>
          </a:p>
          <a:p>
            <a:pPr defTabSz="1222375"/>
            <a:r>
              <a:rPr lang="en-US" sz="2000" b="1" dirty="0" smtClean="0">
                <a:solidFill>
                  <a:schemeClr val="bg2"/>
                </a:solidFill>
              </a:rPr>
              <a:t> </a:t>
            </a:r>
            <a:endParaRPr lang="en-US" sz="20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8008701" y="3962400"/>
            <a:ext cx="0" cy="431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222375"/>
            <a:endParaRPr lang="en-US" sz="2800" dirty="0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52"/>
          <p:cNvSpPr>
            <a:spLocks noChangeArrowheads="1"/>
          </p:cNvSpPr>
          <p:nvPr/>
        </p:nvSpPr>
        <p:spPr bwMode="auto">
          <a:xfrm>
            <a:off x="457200" y="1524000"/>
            <a:ext cx="8231187" cy="4343400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l-PH">
              <a:solidFill>
                <a:schemeClr val="bg2"/>
              </a:solidFill>
            </a:endParaRPr>
          </a:p>
        </p:txBody>
      </p:sp>
      <p:sp>
        <p:nvSpPr>
          <p:cNvPr id="24" name="Rectangle 1420"/>
          <p:cNvSpPr>
            <a:spLocks noChangeArrowheads="1"/>
          </p:cNvSpPr>
          <p:nvPr/>
        </p:nvSpPr>
        <p:spPr bwMode="auto">
          <a:xfrm>
            <a:off x="495300" y="244475"/>
            <a:ext cx="9083675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il-PH"/>
          </a:p>
        </p:txBody>
      </p:sp>
      <p:sp>
        <p:nvSpPr>
          <p:cNvPr id="25" name="Rectangle 1422"/>
          <p:cNvSpPr>
            <a:spLocks noChangeArrowheads="1"/>
          </p:cNvSpPr>
          <p:nvPr/>
        </p:nvSpPr>
        <p:spPr bwMode="auto">
          <a:xfrm>
            <a:off x="490538" y="533400"/>
            <a:ext cx="8196262" cy="615553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1" hangingPunct="1"/>
            <a:endParaRPr lang="en-US" sz="800" b="1" dirty="0">
              <a:solidFill>
                <a:schemeClr val="bg2"/>
              </a:solidFill>
            </a:endParaRPr>
          </a:p>
          <a:p>
            <a:pPr algn="ctr" eaLnBrk="1" hangingPunct="1"/>
            <a:r>
              <a:rPr lang="en-US" sz="2400" b="1" dirty="0">
                <a:solidFill>
                  <a:schemeClr val="bg2"/>
                </a:solidFill>
              </a:rPr>
              <a:t>WHAT ARE </a:t>
            </a:r>
            <a:r>
              <a:rPr lang="en-US" sz="2400" b="1" dirty="0">
                <a:solidFill>
                  <a:srgbClr val="FFFF00"/>
                </a:solidFill>
              </a:rPr>
              <a:t>CORE</a:t>
            </a:r>
            <a:r>
              <a:rPr lang="en-US" sz="2400" b="1" dirty="0">
                <a:solidFill>
                  <a:schemeClr val="bg2"/>
                </a:solidFill>
              </a:rPr>
              <a:t> UNITS OF COMPETENCY?</a:t>
            </a:r>
          </a:p>
          <a:p>
            <a:pPr eaLnBrk="1" hangingPunct="1"/>
            <a:endParaRPr lang="en-US" sz="8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6" name="Rectangle 1424"/>
          <p:cNvSpPr>
            <a:spLocks noChangeArrowheads="1"/>
          </p:cNvSpPr>
          <p:nvPr/>
        </p:nvSpPr>
        <p:spPr bwMode="auto">
          <a:xfrm>
            <a:off x="914400" y="1524000"/>
            <a:ext cx="8677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il-PH"/>
          </a:p>
        </p:txBody>
      </p:sp>
      <p:sp>
        <p:nvSpPr>
          <p:cNvPr id="28" name="Rectangle 1426"/>
          <p:cNvSpPr>
            <a:spLocks noChangeArrowheads="1"/>
          </p:cNvSpPr>
          <p:nvPr/>
        </p:nvSpPr>
        <p:spPr bwMode="auto">
          <a:xfrm>
            <a:off x="762000" y="2035175"/>
            <a:ext cx="1619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sz="2800" dirty="0">
                <a:solidFill>
                  <a:schemeClr val="hlink"/>
                </a:solidFill>
                <a:latin typeface="Wingdings" pitchFamily="2" charset="2"/>
              </a:rPr>
              <a:t>§</a:t>
            </a:r>
            <a:endParaRPr lang="en-US" sz="2400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30" name="Rectangle 1428"/>
          <p:cNvSpPr>
            <a:spLocks noChangeArrowheads="1"/>
          </p:cNvSpPr>
          <p:nvPr/>
        </p:nvSpPr>
        <p:spPr bwMode="auto">
          <a:xfrm>
            <a:off x="1066800" y="2035175"/>
            <a:ext cx="75100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sz="2400" dirty="0">
                <a:solidFill>
                  <a:schemeClr val="bg1"/>
                </a:solidFill>
              </a:rPr>
              <a:t>The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core units of competency are units that are </a:t>
            </a: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2" name="Rectangle 1430"/>
          <p:cNvSpPr>
            <a:spLocks noChangeArrowheads="1"/>
          </p:cNvSpPr>
          <p:nvPr/>
        </p:nvSpPr>
        <p:spPr bwMode="auto">
          <a:xfrm>
            <a:off x="1066800" y="2419350"/>
            <a:ext cx="58014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sz="2400" dirty="0">
                <a:solidFill>
                  <a:schemeClr val="bg1"/>
                </a:solidFill>
              </a:rPr>
              <a:t>specific to a stream of a given sector.</a:t>
            </a: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6" name="Rectangle 1434"/>
          <p:cNvSpPr>
            <a:spLocks noChangeArrowheads="1"/>
          </p:cNvSpPr>
          <p:nvPr/>
        </p:nvSpPr>
        <p:spPr bwMode="auto">
          <a:xfrm>
            <a:off x="1066800" y="3124200"/>
            <a:ext cx="410849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sz="2800" dirty="0">
                <a:solidFill>
                  <a:schemeClr val="bg2"/>
                </a:solidFill>
              </a:rPr>
              <a:t>Examples of core units</a:t>
            </a:r>
            <a:endParaRPr lang="en-US" sz="24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8" name="Rectangle 1436"/>
          <p:cNvSpPr>
            <a:spLocks noChangeArrowheads="1"/>
          </p:cNvSpPr>
          <p:nvPr/>
        </p:nvSpPr>
        <p:spPr bwMode="auto">
          <a:xfrm>
            <a:off x="1219200" y="3813175"/>
            <a:ext cx="26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sz="2400" dirty="0">
                <a:solidFill>
                  <a:schemeClr val="bg2"/>
                </a:solidFill>
                <a:latin typeface="Wingdings" pitchFamily="2" charset="2"/>
              </a:rPr>
              <a:t>v</a:t>
            </a:r>
            <a:endParaRPr lang="en-US" sz="24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9" name="Rectangle 1438"/>
          <p:cNvSpPr>
            <a:spLocks noChangeArrowheads="1"/>
          </p:cNvSpPr>
          <p:nvPr/>
        </p:nvSpPr>
        <p:spPr bwMode="auto">
          <a:xfrm>
            <a:off x="1752600" y="3810000"/>
            <a:ext cx="55383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sz="2000" b="1" dirty="0">
                <a:solidFill>
                  <a:schemeClr val="bg2"/>
                </a:solidFill>
              </a:rPr>
              <a:t>those required for Computer Servicing</a:t>
            </a:r>
            <a:endParaRPr lang="en-US" sz="20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41" name="Rectangle 1440"/>
          <p:cNvSpPr>
            <a:spLocks noChangeArrowheads="1"/>
          </p:cNvSpPr>
          <p:nvPr/>
        </p:nvSpPr>
        <p:spPr bwMode="auto">
          <a:xfrm>
            <a:off x="1219200" y="4216400"/>
            <a:ext cx="26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sz="2400" dirty="0">
                <a:solidFill>
                  <a:schemeClr val="bg2"/>
                </a:solidFill>
                <a:latin typeface="Wingdings" pitchFamily="2" charset="2"/>
              </a:rPr>
              <a:t>v</a:t>
            </a:r>
            <a:endParaRPr lang="en-US" sz="24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42" name="Rectangle 1441"/>
          <p:cNvSpPr>
            <a:spLocks noChangeArrowheads="1"/>
          </p:cNvSpPr>
          <p:nvPr/>
        </p:nvSpPr>
        <p:spPr bwMode="auto">
          <a:xfrm>
            <a:off x="1758950" y="4219575"/>
            <a:ext cx="5464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sz="2000" b="1" dirty="0">
                <a:solidFill>
                  <a:schemeClr val="bg1"/>
                </a:solidFill>
              </a:rPr>
              <a:t>those  required for Motor Body Repair</a:t>
            </a:r>
            <a:endParaRPr lang="en-US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4" name="Rectangle 1444"/>
          <p:cNvSpPr>
            <a:spLocks noChangeArrowheads="1"/>
          </p:cNvSpPr>
          <p:nvPr/>
        </p:nvSpPr>
        <p:spPr bwMode="auto">
          <a:xfrm>
            <a:off x="1219200" y="4616450"/>
            <a:ext cx="26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sz="2400" dirty="0">
                <a:solidFill>
                  <a:schemeClr val="bg2"/>
                </a:solidFill>
                <a:latin typeface="Wingdings" pitchFamily="2" charset="2"/>
              </a:rPr>
              <a:t>v</a:t>
            </a:r>
            <a:endParaRPr lang="en-US" sz="24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45" name="Rectangle 1445"/>
          <p:cNvSpPr>
            <a:spLocks noChangeArrowheads="1"/>
          </p:cNvSpPr>
          <p:nvPr/>
        </p:nvSpPr>
        <p:spPr bwMode="auto">
          <a:xfrm>
            <a:off x="1758950" y="4619625"/>
            <a:ext cx="59311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sz="2000" b="1" dirty="0">
                <a:solidFill>
                  <a:schemeClr val="bg1"/>
                </a:solidFill>
              </a:rPr>
              <a:t>those required for Engine Reconditioning</a:t>
            </a:r>
            <a:endParaRPr lang="en-US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730969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bg2"/>
                </a:solidFill>
              </a:rPr>
              <a:t>Competency Structure</a:t>
            </a:r>
          </a:p>
          <a:p>
            <a:pPr algn="l">
              <a:spcBef>
                <a:spcPct val="50000"/>
              </a:spcBef>
            </a:pPr>
            <a:endParaRPr lang="en-US" sz="900" dirty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133600" y="1981200"/>
            <a:ext cx="10668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 dirty="0">
                <a:solidFill>
                  <a:srgbClr val="6600FF"/>
                </a:solidFill>
                <a:latin typeface="Times New Roman" pitchFamily="18" charset="0"/>
              </a:rPr>
              <a:t>   </a:t>
            </a:r>
            <a:r>
              <a:rPr lang="en-US" sz="1600" b="1" dirty="0">
                <a:latin typeface="Times New Roman" pitchFamily="18" charset="0"/>
              </a:rPr>
              <a:t>NC I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352800" y="1981200"/>
            <a:ext cx="10668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 dirty="0">
                <a:solidFill>
                  <a:srgbClr val="6600FF"/>
                </a:solidFill>
                <a:latin typeface="Times New Roman" pitchFamily="18" charset="0"/>
              </a:rPr>
              <a:t>     </a:t>
            </a:r>
            <a:r>
              <a:rPr lang="en-US" sz="1600" b="1" dirty="0">
                <a:latin typeface="Times New Roman" pitchFamily="18" charset="0"/>
              </a:rPr>
              <a:t>NC II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724400" y="1981200"/>
            <a:ext cx="10668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NC III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19800" y="1981200"/>
            <a:ext cx="10668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NC IV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457200" y="4495800"/>
            <a:ext cx="8229600" cy="1754326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>
                <a:solidFill>
                  <a:schemeClr val="bg2"/>
                </a:solidFill>
              </a:rPr>
              <a:t>NC levels are indicators of the relative complexity and depth of competency and learning.</a:t>
            </a:r>
          </a:p>
          <a:p>
            <a:pPr algn="l"/>
            <a:r>
              <a:rPr lang="en-US">
                <a:solidFill>
                  <a:schemeClr val="bg2"/>
                </a:solidFill>
              </a:rPr>
              <a:t>NC levels descriptors lay down the expectation of progressive development in terms of work-role oriented performance outcomes.  They provide guidance as to broad employment expectation at the  respective level of competency.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1981200" y="4038600"/>
            <a:ext cx="51054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A T </a:t>
            </a:r>
            <a:r>
              <a:rPr lang="en-US" dirty="0" err="1" smtClean="0">
                <a:solidFill>
                  <a:srgbClr val="CC0099"/>
                </a:solidFill>
                <a:latin typeface="Times New Roman" pitchFamily="18" charset="0"/>
              </a:rPr>
              <a:t>T</a:t>
            </a:r>
            <a:r>
              <a:rPr lang="en-US" dirty="0" smtClean="0">
                <a:solidFill>
                  <a:srgbClr val="CC0099"/>
                </a:solidFill>
                <a:latin typeface="Times New Roman" pitchFamily="18" charset="0"/>
              </a:rPr>
              <a:t> I </a:t>
            </a:r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T U D E 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33400" y="1371600"/>
            <a:ext cx="8382000" cy="2590800"/>
            <a:chOff x="533400" y="1371600"/>
            <a:chExt cx="8382000" cy="3124200"/>
          </a:xfrm>
        </p:grpSpPr>
        <p:grpSp>
          <p:nvGrpSpPr>
            <p:cNvPr id="23" name="Group 22"/>
            <p:cNvGrpSpPr/>
            <p:nvPr/>
          </p:nvGrpSpPr>
          <p:grpSpPr>
            <a:xfrm>
              <a:off x="533400" y="1371600"/>
              <a:ext cx="8382000" cy="3124200"/>
              <a:chOff x="1143000" y="1371600"/>
              <a:chExt cx="8382000" cy="3124200"/>
            </a:xfrm>
          </p:grpSpPr>
          <p:sp>
            <p:nvSpPr>
              <p:cNvPr id="5" name="Line 5"/>
              <p:cNvSpPr>
                <a:spLocks noChangeShapeType="1"/>
              </p:cNvSpPr>
              <p:nvPr/>
            </p:nvSpPr>
            <p:spPr bwMode="auto">
              <a:xfrm>
                <a:off x="7696200" y="1371600"/>
                <a:ext cx="0" cy="3124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il-PH"/>
              </a:p>
            </p:txBody>
          </p:sp>
          <p:sp>
            <p:nvSpPr>
              <p:cNvPr id="6" name="Line 6"/>
              <p:cNvSpPr>
                <a:spLocks noChangeShapeType="1"/>
              </p:cNvSpPr>
              <p:nvPr/>
            </p:nvSpPr>
            <p:spPr bwMode="auto">
              <a:xfrm>
                <a:off x="6400800" y="1371600"/>
                <a:ext cx="0" cy="3124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il-PH"/>
              </a:p>
            </p:txBody>
          </p:sp>
          <p:sp>
            <p:nvSpPr>
              <p:cNvPr id="7" name="Line 7"/>
              <p:cNvSpPr>
                <a:spLocks noChangeShapeType="1"/>
              </p:cNvSpPr>
              <p:nvPr/>
            </p:nvSpPr>
            <p:spPr bwMode="auto">
              <a:xfrm>
                <a:off x="5105400" y="1371600"/>
                <a:ext cx="0" cy="3124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il-PH"/>
              </a:p>
            </p:txBody>
          </p:sp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3810000" y="1371600"/>
                <a:ext cx="0" cy="3124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il-PH"/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7772400" y="2362200"/>
                <a:ext cx="1752600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>
                    <a:latin typeface="Times New Roman" pitchFamily="18" charset="0"/>
                  </a:rPr>
                  <a:t>Management Competence</a:t>
                </a: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>
                <a:off x="1143000" y="2819400"/>
                <a:ext cx="1752600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>
                    <a:latin typeface="Times New Roman" pitchFamily="18" charset="0"/>
                  </a:rPr>
                  <a:t>Technical Competence</a:t>
                </a:r>
              </a:p>
            </p:txBody>
          </p:sp>
          <p:sp>
            <p:nvSpPr>
              <p:cNvPr id="17" name="AutoShape 23"/>
              <p:cNvSpPr>
                <a:spLocks noChangeArrowheads="1"/>
              </p:cNvSpPr>
              <p:nvPr/>
            </p:nvSpPr>
            <p:spPr bwMode="auto">
              <a:xfrm>
                <a:off x="7696200" y="3124200"/>
                <a:ext cx="1066800" cy="381000"/>
              </a:xfrm>
              <a:custGeom>
                <a:avLst/>
                <a:gdLst>
                  <a:gd name="G0" fmla="+- 9257 0 0"/>
                  <a:gd name="G1" fmla="+- 15429 0 0"/>
                  <a:gd name="G2" fmla="+- 9257 0 0"/>
                  <a:gd name="G3" fmla="*/ 9257 1 2"/>
                  <a:gd name="G4" fmla="+- G3 10800 0"/>
                  <a:gd name="G5" fmla="+- 21600 9257 15429"/>
                  <a:gd name="G6" fmla="+- 15429 9257 0"/>
                  <a:gd name="G7" fmla="*/ G6 1 2"/>
                  <a:gd name="G8" fmla="*/ 15429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5429 1 2"/>
                  <a:gd name="G15" fmla="+- G5 0 G4"/>
                  <a:gd name="G16" fmla="+- G0 0 G4"/>
                  <a:gd name="G17" fmla="*/ G2 G15 G16"/>
                  <a:gd name="T0" fmla="*/ 15429 w 21600"/>
                  <a:gd name="T1" fmla="*/ 0 h 21600"/>
                  <a:gd name="T2" fmla="*/ 9257 w 21600"/>
                  <a:gd name="T3" fmla="*/ 9257 h 21600"/>
                  <a:gd name="T4" fmla="*/ 0 w 21600"/>
                  <a:gd name="T5" fmla="*/ 21600 h 21600"/>
                  <a:gd name="T6" fmla="*/ 7715 w 21600"/>
                  <a:gd name="T7" fmla="*/ 21600 h 21600"/>
                  <a:gd name="T8" fmla="*/ 15429 w 21600"/>
                  <a:gd name="T9" fmla="*/ 17280 h 21600"/>
                  <a:gd name="T10" fmla="*/ 21600 w 21600"/>
                  <a:gd name="T11" fmla="*/ 9257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5429" y="0"/>
                    </a:moveTo>
                    <a:lnTo>
                      <a:pt x="9257" y="9257"/>
                    </a:lnTo>
                    <a:lnTo>
                      <a:pt x="15428" y="9257"/>
                    </a:lnTo>
                    <a:lnTo>
                      <a:pt x="15428" y="21599"/>
                    </a:lnTo>
                    <a:lnTo>
                      <a:pt x="0" y="21599"/>
                    </a:lnTo>
                    <a:lnTo>
                      <a:pt x="0" y="21600"/>
                    </a:lnTo>
                    <a:lnTo>
                      <a:pt x="15429" y="21600"/>
                    </a:lnTo>
                    <a:lnTo>
                      <a:pt x="15429" y="9257"/>
                    </a:lnTo>
                    <a:lnTo>
                      <a:pt x="21600" y="925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il-PH"/>
              </a:p>
            </p:txBody>
          </p:sp>
          <p:sp>
            <p:nvSpPr>
              <p:cNvPr id="18" name="AutoShape 26"/>
              <p:cNvSpPr>
                <a:spLocks noChangeArrowheads="1"/>
              </p:cNvSpPr>
              <p:nvPr/>
            </p:nvSpPr>
            <p:spPr bwMode="auto">
              <a:xfrm rot="10781818">
                <a:off x="1524000" y="2286000"/>
                <a:ext cx="1066800" cy="381000"/>
              </a:xfrm>
              <a:custGeom>
                <a:avLst/>
                <a:gdLst>
                  <a:gd name="G0" fmla="+- 9257 0 0"/>
                  <a:gd name="G1" fmla="+- 15429 0 0"/>
                  <a:gd name="G2" fmla="+- 9257 0 0"/>
                  <a:gd name="G3" fmla="*/ 9257 1 2"/>
                  <a:gd name="G4" fmla="+- G3 10800 0"/>
                  <a:gd name="G5" fmla="+- 21600 9257 15429"/>
                  <a:gd name="G6" fmla="+- 15429 9257 0"/>
                  <a:gd name="G7" fmla="*/ G6 1 2"/>
                  <a:gd name="G8" fmla="*/ 15429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5429 1 2"/>
                  <a:gd name="G15" fmla="+- G5 0 G4"/>
                  <a:gd name="G16" fmla="+- G0 0 G4"/>
                  <a:gd name="G17" fmla="*/ G2 G15 G16"/>
                  <a:gd name="T0" fmla="*/ 15429 w 21600"/>
                  <a:gd name="T1" fmla="*/ 0 h 21600"/>
                  <a:gd name="T2" fmla="*/ 9257 w 21600"/>
                  <a:gd name="T3" fmla="*/ 9257 h 21600"/>
                  <a:gd name="T4" fmla="*/ 0 w 21600"/>
                  <a:gd name="T5" fmla="*/ 21600 h 21600"/>
                  <a:gd name="T6" fmla="*/ 7715 w 21600"/>
                  <a:gd name="T7" fmla="*/ 21600 h 21600"/>
                  <a:gd name="T8" fmla="*/ 15429 w 21600"/>
                  <a:gd name="T9" fmla="*/ 17280 h 21600"/>
                  <a:gd name="T10" fmla="*/ 21600 w 21600"/>
                  <a:gd name="T11" fmla="*/ 9257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5429" y="0"/>
                    </a:moveTo>
                    <a:lnTo>
                      <a:pt x="9257" y="9257"/>
                    </a:lnTo>
                    <a:lnTo>
                      <a:pt x="15428" y="9257"/>
                    </a:lnTo>
                    <a:lnTo>
                      <a:pt x="15428" y="21599"/>
                    </a:lnTo>
                    <a:lnTo>
                      <a:pt x="0" y="21599"/>
                    </a:lnTo>
                    <a:lnTo>
                      <a:pt x="0" y="21600"/>
                    </a:lnTo>
                    <a:lnTo>
                      <a:pt x="15429" y="21600"/>
                    </a:lnTo>
                    <a:lnTo>
                      <a:pt x="15429" y="9257"/>
                    </a:lnTo>
                    <a:lnTo>
                      <a:pt x="21600" y="925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il-PH"/>
              </a:p>
            </p:txBody>
          </p:sp>
          <p:sp>
            <p:nvSpPr>
              <p:cNvPr id="19" name="Line 28"/>
              <p:cNvSpPr>
                <a:spLocks noChangeShapeType="1"/>
              </p:cNvSpPr>
              <p:nvPr/>
            </p:nvSpPr>
            <p:spPr bwMode="auto">
              <a:xfrm>
                <a:off x="2590800" y="1371600"/>
                <a:ext cx="0" cy="3124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il-PH"/>
              </a:p>
            </p:txBody>
          </p:sp>
          <p:sp>
            <p:nvSpPr>
              <p:cNvPr id="20" name="Line 29"/>
              <p:cNvSpPr>
                <a:spLocks noChangeShapeType="1"/>
              </p:cNvSpPr>
              <p:nvPr/>
            </p:nvSpPr>
            <p:spPr bwMode="auto">
              <a:xfrm flipV="1">
                <a:off x="2590800" y="1600200"/>
                <a:ext cx="5105400" cy="2514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il-PH"/>
              </a:p>
            </p:txBody>
          </p:sp>
        </p:grpSp>
        <p:sp>
          <p:nvSpPr>
            <p:cNvPr id="21" name="Line 30"/>
            <p:cNvSpPr>
              <a:spLocks noChangeShapeType="1"/>
            </p:cNvSpPr>
            <p:nvPr/>
          </p:nvSpPr>
          <p:spPr bwMode="auto">
            <a:xfrm>
              <a:off x="1981200" y="1371600"/>
              <a:ext cx="510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fil-PH"/>
            </a:p>
          </p:txBody>
        </p:sp>
        <p:sp>
          <p:nvSpPr>
            <p:cNvPr id="22" name="Line 31"/>
            <p:cNvSpPr>
              <a:spLocks noChangeShapeType="1"/>
            </p:cNvSpPr>
            <p:nvPr/>
          </p:nvSpPr>
          <p:spPr bwMode="auto">
            <a:xfrm>
              <a:off x="1981200" y="4495800"/>
              <a:ext cx="510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fil-PH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985186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122219" tIns="61109" rIns="122219" bIns="61109">
            <a:spAutoFit/>
          </a:bodyPr>
          <a:lstStyle/>
          <a:p>
            <a:pPr algn="ctr" defTabSz="1222375" eaLnBrk="0" hangingPunct="0">
              <a:defRPr/>
            </a:pPr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DESCRIPTORS OF </a:t>
            </a:r>
          </a:p>
          <a:p>
            <a:pPr algn="ctr" defTabSz="1222375" eaLnBrk="0" hangingPunct="0">
              <a:defRPr/>
            </a:pPr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CERTIFICATION LEVELS</a:t>
            </a: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57200" y="1828800"/>
            <a:ext cx="8229600" cy="3978275"/>
            <a:chOff x="336" y="1200"/>
            <a:chExt cx="5136" cy="2256"/>
          </a:xfrm>
          <a:solidFill>
            <a:srgbClr val="004BE2"/>
          </a:solidFill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336" y="1200"/>
              <a:ext cx="672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 dirty="0">
                  <a:solidFill>
                    <a:schemeClr val="bg2"/>
                  </a:solidFill>
                </a:rPr>
                <a:t>Level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08" y="1200"/>
              <a:ext cx="1488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Process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496" y="1200"/>
              <a:ext cx="1488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Responsibility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984" y="1200"/>
              <a:ext cx="1488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Application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36" y="1536"/>
              <a:ext cx="672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NC I</a:t>
              </a: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08" y="1536"/>
              <a:ext cx="1488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 worker at this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level performs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routine and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predictable tasks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involving little or no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latitude for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judgments</a:t>
              </a: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96" y="1536"/>
              <a:ext cx="1488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Adhere to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appropriate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standards or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specifications are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usually involved</a:t>
              </a: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984" y="1536"/>
              <a:ext cx="1488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Assignments are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usually made by a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supervisor or a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worker at a higher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level who gives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simple instructions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and makes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clarifications or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suggestions when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necessary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985186"/>
          </a:xfrm>
          <a:prstGeom prst="rect">
            <a:avLst/>
          </a:prstGeom>
          <a:solidFill>
            <a:srgbClr val="004BE2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lIns="122219" tIns="61109" rIns="122219" bIns="61109">
            <a:spAutoFit/>
          </a:bodyPr>
          <a:lstStyle/>
          <a:p>
            <a:pPr algn="ctr" defTabSz="1222375" eaLnBrk="0" hangingPunct="0">
              <a:defRPr/>
            </a:pPr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DESCRIPTORS OF </a:t>
            </a:r>
          </a:p>
          <a:p>
            <a:pPr algn="ctr" defTabSz="1222375" eaLnBrk="0" hangingPunct="0">
              <a:defRPr/>
            </a:pPr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CERTIFICATION LEVELS</a:t>
            </a: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57200" y="1981200"/>
            <a:ext cx="8229600" cy="3886200"/>
            <a:chOff x="312" y="1356"/>
            <a:chExt cx="5136" cy="2256"/>
          </a:xfrm>
          <a:solidFill>
            <a:srgbClr val="004BE2"/>
          </a:solidFill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312" y="1356"/>
              <a:ext cx="672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Level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984" y="1356"/>
              <a:ext cx="1488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Process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472" y="1356"/>
              <a:ext cx="1488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Responsibility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960" y="1356"/>
              <a:ext cx="1488" cy="336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Application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12" y="1692"/>
              <a:ext cx="672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ctr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NC II</a:t>
              </a: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algn="ctr"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984" y="1692"/>
              <a:ext cx="1488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 worker at this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level performs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a prescribed range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of functions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involving known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routines and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procedures, where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clearly identified 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choices and limited</a:t>
              </a:r>
            </a:p>
            <a:p>
              <a:pPr algn="just"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complexity applies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72" y="1692"/>
              <a:ext cx="1488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Work involves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some accountability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for the quality of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outputs</a:t>
              </a: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960" y="1692"/>
              <a:ext cx="1488" cy="192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22219" tIns="61109" rIns="122219" bIns="61109" anchor="ctr"/>
            <a:lstStyle/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Application at this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level may involve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individual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responsibility or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autonomy, or 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working with others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as part of a team or</a:t>
              </a:r>
            </a:p>
            <a:p>
              <a:pPr defTabSz="1222375" eaLnBrk="0" hangingPunct="0"/>
              <a:r>
                <a:rPr lang="en-US" sz="1400" b="1">
                  <a:solidFill>
                    <a:schemeClr val="bg2"/>
                  </a:solidFill>
                </a:rPr>
                <a:t>  group</a:t>
              </a: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  <a:p>
              <a:pPr defTabSz="1222375" eaLnBrk="0" hangingPunct="0"/>
              <a:endParaRPr lang="en-US" sz="1400" b="1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2053</Words>
  <Application>Microsoft Office PowerPoint</Application>
  <PresentationFormat>On-screen Show (4:3)</PresentationFormat>
  <Paragraphs>732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WHAT ARE COMPETENCY STANDARDS ?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DEFINITION OF ASSESSMENT</vt:lpstr>
      <vt:lpstr>WHAT IS EVIDENCE?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clodualdo paiton</dc:creator>
  <cp:lastModifiedBy>Lenovo User</cp:lastModifiedBy>
  <cp:revision>73</cp:revision>
  <dcterms:created xsi:type="dcterms:W3CDTF">2012-02-13T01:28:13Z</dcterms:created>
  <dcterms:modified xsi:type="dcterms:W3CDTF">2012-09-15T22:06:12Z</dcterms:modified>
</cp:coreProperties>
</file>