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81" r:id="rId3"/>
    <p:sldId id="382" r:id="rId4"/>
    <p:sldId id="387" r:id="rId5"/>
    <p:sldId id="383" r:id="rId6"/>
    <p:sldId id="378" r:id="rId7"/>
    <p:sldId id="385" r:id="rId8"/>
    <p:sldId id="386" r:id="rId9"/>
    <p:sldId id="390" r:id="rId10"/>
    <p:sldId id="388" r:id="rId11"/>
    <p:sldId id="380" r:id="rId12"/>
    <p:sldId id="373" r:id="rId13"/>
    <p:sldId id="374" r:id="rId14"/>
    <p:sldId id="366" r:id="rId15"/>
    <p:sldId id="375" r:id="rId16"/>
    <p:sldId id="349" r:id="rId17"/>
    <p:sldId id="384" r:id="rId18"/>
    <p:sldId id="376" r:id="rId19"/>
    <p:sldId id="389" r:id="rId20"/>
    <p:sldId id="39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8000"/>
    <a:srgbClr val="009900"/>
    <a:srgbClr val="EBABBE"/>
    <a:srgbClr val="9CE984"/>
    <a:srgbClr val="D6EB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6358" autoAdjust="0"/>
  </p:normalViewPr>
  <p:slideViewPr>
    <p:cSldViewPr snapToGrid="0" snapToObjects="1">
      <p:cViewPr>
        <p:scale>
          <a:sx n="70" d="100"/>
          <a:sy n="70" d="100"/>
        </p:scale>
        <p:origin x="-84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FF4F-32D9-4A98-A603-E40CB1B41A5C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F2564-E7F8-4F22-8876-0F308072A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7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F2564-E7F8-4F22-8876-0F308072A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8794E-2CDF-4CEA-BF0A-0509181E8B3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Abigail Godoy\Powerpoint Template\Presentation-Template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1" y="-1536"/>
            <a:ext cx="9144000" cy="6858000"/>
          </a:xfrm>
          <a:prstGeom prst="rect">
            <a:avLst/>
          </a:prstGeom>
          <a:noFill/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564481" y="63548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D953F-1B28-4C25-8A37-85A577697EEC}" type="slidenum">
              <a:rPr lang="fil-PH" smtClean="0"/>
              <a:pPr/>
              <a:t>‹#›</a:t>
            </a:fld>
            <a:endParaRPr lang="fil-P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22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42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5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01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719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2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326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17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8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48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37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Abigail Godoy\Powerpoint Template\Presentation-Template-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48" y="-3456"/>
            <a:ext cx="9144000" cy="686145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D38F-7355-794E-AC76-FB188C8AB5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5264-FF0D-0045-8429-4C2F7CC6AA4D}" type="datetimeFigureOut">
              <a:rPr lang="en-US" smtClean="0"/>
              <a:pPr/>
              <a:t>7/13/2015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6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trix%20of%20Accountability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s.deped.gov.ph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569633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4000" dirty="0" smtClean="0">
                <a:solidFill>
                  <a:schemeClr val="bg1"/>
                </a:solidFill>
              </a:rPr>
              <a:t>Data Management &amp; Information Technology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SY 2015-2016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1760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4800" dirty="0" smtClean="0">
                <a:solidFill>
                  <a:srgbClr val="EEECE1">
                    <a:lumMod val="50000"/>
                  </a:srgbClr>
                </a:solidFill>
              </a:rPr>
              <a:t>User Management</a:t>
            </a:r>
            <a:endParaRPr lang="en-PH" sz="48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363967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  <a:hlinkClick r:id="rId3" action="ppaction://hlinkfile"/>
              </a:rPr>
              <a:t>MATRIX OF RESPONSIBILITY</a:t>
            </a:r>
            <a:endParaRPr lang="en-PH" sz="3200" b="1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2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dirty="0" smtClean="0">
                <a:solidFill>
                  <a:srgbClr val="EEECE1">
                    <a:lumMod val="50000"/>
                  </a:srgbClr>
                </a:solidFill>
              </a:rPr>
              <a:t>User Management: School Head Account</a:t>
            </a:r>
            <a:endParaRPr lang="en-PH" sz="32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757" y="1101650"/>
            <a:ext cx="86808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u="sng" dirty="0" smtClean="0"/>
              <a:t>Getting Started </a:t>
            </a:r>
            <a:r>
              <a:rPr lang="en-US" dirty="0" smtClean="0"/>
              <a:t>To access the User Account Management System, type “http://lis.deped.gov.ph/uis/login” 1 at the address or location bar of a web browser, then press Enter. This will connect you to the UIS login page. Enter your username and password, then click the “Sign In” button. A successful login will direct the user to the main page that provides access to the following: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en-US" u="sng" dirty="0" smtClean="0"/>
              <a:t>1.1.   My Accounts</a:t>
            </a:r>
            <a:r>
              <a:rPr lang="en-US" dirty="0" smtClean="0"/>
              <a:t> allows the updating of a logged-in user’s own personal record, username and password. 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  <a:r>
              <a:rPr lang="en-US" u="sng" dirty="0" smtClean="0"/>
              <a:t>1.2.   Administration </a:t>
            </a:r>
            <a:r>
              <a:rPr lang="en-US" dirty="0" smtClean="0"/>
              <a:t>provides the facility for personnel with “Administrator” role to manage the user accounts of personnel in the office or school that his/her level of authorization is allowed. For example, a division administrator will be able to create, access and update the account of system users in his/her division. Whereas a school head and a designated school administrator will be able to create, access and update the account of system users in his/her school only.  Account context displays the active office/school selected among those that the user is currently engaged with. Current role/s per office/school is also displayed when active.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92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 Guidelines for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Monitor the progress of updating in the LIS and “finalize” the School Register for a given school year </a:t>
            </a:r>
          </a:p>
          <a:p>
            <a:r>
              <a:rPr lang="en-US" dirty="0" smtClean="0"/>
              <a:t>Ensure that data on learners in the LIS and in any form of storage is kept secure and protected from any unauthorized access</a:t>
            </a:r>
          </a:p>
          <a:p>
            <a:r>
              <a:rPr lang="en-US" dirty="0" smtClean="0"/>
              <a:t>Designate a secondary focal person (School ICT </a:t>
            </a:r>
            <a:r>
              <a:rPr lang="en-US" dirty="0" err="1" smtClean="0"/>
              <a:t>Coord</a:t>
            </a:r>
            <a:r>
              <a:rPr lang="en-US" dirty="0" smtClean="0"/>
              <a:t>., EBEIS Coordinator) who shall assist in providing system admin. and technical support to Class Advisers.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5372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School Head </a:t>
            </a:r>
            <a:endParaRPr lang="en-US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Only nationally-funded and locally-funded teaching personnel can be assigned as Class Adviser. Volunteers cannot be assigned as CAs</a:t>
            </a:r>
          </a:p>
          <a:p>
            <a:r>
              <a:rPr lang="en-US" sz="2800" dirty="0" smtClean="0"/>
              <a:t>The Class Adviser shall be responsible for the following:</a:t>
            </a:r>
          </a:p>
          <a:p>
            <a:pPr lvl="1"/>
            <a:r>
              <a:rPr lang="en-US" sz="2400" dirty="0" smtClean="0"/>
              <a:t>Enroll and update the profile of all learners in his/her class in any given school year </a:t>
            </a:r>
          </a:p>
          <a:p>
            <a:pPr lvl="1"/>
            <a:r>
              <a:rPr lang="en-US" sz="2400" dirty="0" smtClean="0"/>
              <a:t>Finalize his/her Class Register 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5372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Class Adviser</a:t>
            </a:r>
            <a:endParaRPr lang="en-US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6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 shall initially create a personnel record and a user account for Class Advisers in the LIS. </a:t>
            </a:r>
          </a:p>
          <a:p>
            <a:pPr lvl="1"/>
            <a:r>
              <a:rPr lang="en-US" dirty="0" smtClean="0"/>
              <a:t>This personnel record is uniquely referenced by the TIN No. </a:t>
            </a:r>
          </a:p>
          <a:p>
            <a:r>
              <a:rPr lang="en-US" dirty="0" smtClean="0"/>
              <a:t>After the personnel record and its corresponding user account is created, updating of personnel data can only be done by the personnel him/herself.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306" y="985372"/>
            <a:ext cx="870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Creation and updating of Class Adviser record</a:t>
            </a:r>
            <a:endParaRPr lang="en-US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6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Class adviser shall be responsible for updating the profile of all learners in his/her class in any given school year </a:t>
            </a:r>
          </a:p>
          <a:p>
            <a:r>
              <a:rPr lang="en-US" dirty="0" smtClean="0"/>
              <a:t>He/she must ensure that the learner profile is updated and supported by acceptable documents (e.g. birth certificate, etc) </a:t>
            </a:r>
          </a:p>
          <a:p>
            <a:r>
              <a:rPr lang="en-US" dirty="0" smtClean="0"/>
              <a:t>The LRN uniquely references a learner in the registry. </a:t>
            </a:r>
          </a:p>
          <a:p>
            <a:pPr lvl="1"/>
            <a:r>
              <a:rPr lang="en-US" dirty="0" smtClean="0"/>
              <a:t>An LRN must refer to one and only one learner </a:t>
            </a:r>
          </a:p>
          <a:p>
            <a:pPr lvl="1"/>
            <a:r>
              <a:rPr lang="en-US" dirty="0" smtClean="0"/>
              <a:t>A learner must have one and only one LRN</a:t>
            </a:r>
          </a:p>
          <a:p>
            <a:r>
              <a:rPr lang="en-US" dirty="0" smtClean="0"/>
              <a:t> The LRN must be attached to every learner’s school record (Form 137, etc)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5372"/>
            <a:ext cx="772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Creation and updating of learner profile </a:t>
            </a:r>
            <a:endParaRPr lang="en-US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04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Cutoff date for reporting annual enrollment is the Friday of the week of school opening (June 5, 2015)</a:t>
            </a:r>
          </a:p>
          <a:p>
            <a:pPr lvl="1"/>
            <a:r>
              <a:rPr lang="en-US" dirty="0" smtClean="0"/>
              <a:t>The deadline for the encoding of this enrollment data in the LIS is on August 2015  2</a:t>
            </a:r>
            <a:r>
              <a:rPr lang="en-US" baseline="30000" dirty="0" smtClean="0"/>
              <a:t>nd</a:t>
            </a:r>
            <a:r>
              <a:rPr lang="en-US" dirty="0" smtClean="0"/>
              <a:t> week. Actual enrollment date shall be encoded in the system. </a:t>
            </a:r>
          </a:p>
          <a:p>
            <a:r>
              <a:rPr lang="en-US" dirty="0" smtClean="0"/>
              <a:t>Late enrollees (beyond the cutoff date) will be encoded in the system even beyond the cutoff date and the deadline for encoding of annual enrollment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5372"/>
            <a:ext cx="436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rgbClr val="C00000"/>
                </a:solidFill>
              </a:rPr>
              <a:t>Enrollment of learners</a:t>
            </a:r>
            <a:endParaRPr lang="en-US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2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dirty="0" smtClean="0">
                <a:solidFill>
                  <a:srgbClr val="EEECE1">
                    <a:lumMod val="50000"/>
                  </a:srgbClr>
                </a:solidFill>
              </a:rPr>
              <a:t>User Management: School Head Account</a:t>
            </a:r>
            <a:endParaRPr lang="en-PH" sz="3200" dirty="0">
              <a:solidFill>
                <a:srgbClr val="EEECE1">
                  <a:lumMod val="50000"/>
                </a:srgb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221" y="3000146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</a:rPr>
              <a:t>School Head Account:  Uploading of Masterlist SY 2015</a:t>
            </a:r>
          </a:p>
          <a:p>
            <a:endParaRPr lang="en-PH" sz="3200" b="1" dirty="0" smtClean="0">
              <a:solidFill>
                <a:srgbClr val="EEECE1">
                  <a:lumMod val="50000"/>
                </a:srgbClr>
              </a:solidFill>
            </a:endParaRPr>
          </a:p>
          <a:p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</a:rPr>
              <a:t>OPEN URL:  </a:t>
            </a:r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  <a:hlinkClick r:id="rId3"/>
              </a:rPr>
              <a:t>http://lis.deped.gov.ph</a:t>
            </a:r>
            <a:endParaRPr lang="en-PH" sz="3200" b="1" dirty="0" smtClean="0">
              <a:solidFill>
                <a:srgbClr val="EEECE1">
                  <a:lumMod val="50000"/>
                </a:srgbClr>
              </a:solidFill>
            </a:endParaRPr>
          </a:p>
          <a:p>
            <a:endParaRPr lang="en-PH" sz="3200" b="1" dirty="0" smtClean="0">
              <a:solidFill>
                <a:srgbClr val="EEECE1">
                  <a:lumMod val="50000"/>
                </a:srgbClr>
              </a:solidFill>
            </a:endParaRPr>
          </a:p>
          <a:p>
            <a:endParaRPr lang="en-PH" sz="3200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marL="514350" indent="-514350">
              <a:buAutoNum type="arabicPeriod"/>
            </a:pPr>
            <a:r>
              <a:rPr lang="en-PH" sz="3200" b="1" dirty="0" err="1" smtClean="0">
                <a:solidFill>
                  <a:srgbClr val="EEECE1">
                    <a:lumMod val="50000"/>
                  </a:srgbClr>
                </a:solidFill>
              </a:rPr>
              <a:t>reynashaven</a:t>
            </a:r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</a:rPr>
              <a:t>- </a:t>
            </a:r>
            <a:r>
              <a:rPr lang="en-PH" sz="3200" b="1" dirty="0" err="1" smtClean="0">
                <a:solidFill>
                  <a:srgbClr val="EEECE1">
                    <a:lumMod val="50000"/>
                  </a:srgbClr>
                </a:solidFill>
              </a:rPr>
              <a:t>havenreynas</a:t>
            </a:r>
            <a:endParaRPr lang="en-PH" sz="3200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marL="514350" indent="-514350">
              <a:buAutoNum type="arabicPeriod"/>
            </a:pPr>
            <a:r>
              <a:rPr lang="en-PH" sz="3200" b="1" dirty="0" err="1" smtClean="0">
                <a:solidFill>
                  <a:srgbClr val="EEECE1">
                    <a:lumMod val="50000"/>
                  </a:srgbClr>
                </a:solidFill>
              </a:rPr>
              <a:t>engenius</a:t>
            </a:r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</a:rPr>
              <a:t> –</a:t>
            </a:r>
            <a:r>
              <a:rPr lang="en-PH" sz="3200" b="1" dirty="0" err="1" smtClean="0">
                <a:solidFill>
                  <a:srgbClr val="EEECE1">
                    <a:lumMod val="50000"/>
                  </a:srgbClr>
                </a:solidFill>
              </a:rPr>
              <a:t>reynashaven</a:t>
            </a:r>
            <a:endParaRPr lang="en-PH" sz="3200" b="1" dirty="0" smtClean="0">
              <a:solidFill>
                <a:srgbClr val="EEECE1">
                  <a:lumMod val="50000"/>
                </a:srgbClr>
              </a:solidFill>
            </a:endParaRPr>
          </a:p>
          <a:p>
            <a:pPr marL="514350" indent="-514350">
              <a:buAutoNum type="arabicPeriod"/>
            </a:pPr>
            <a:r>
              <a:rPr lang="en-PH" sz="3200" b="1" dirty="0" err="1" smtClean="0">
                <a:solidFill>
                  <a:srgbClr val="EEECE1">
                    <a:lumMod val="50000"/>
                  </a:srgbClr>
                </a:solidFill>
              </a:rPr>
              <a:t>Pldthomefiber</a:t>
            </a:r>
            <a:r>
              <a:rPr lang="en-PH" sz="3200" b="1" dirty="0" smtClean="0">
                <a:solidFill>
                  <a:srgbClr val="EEECE1">
                    <a:lumMod val="50000"/>
                  </a:srgbClr>
                </a:solidFill>
              </a:rPr>
              <a:t> - 1234567890</a:t>
            </a:r>
            <a:endParaRPr lang="en-PH" sz="3200" b="1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92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Learner information syste</a:t>
            </a:r>
            <a:r>
              <a:rPr lang="en-US" cap="small" dirty="0"/>
              <a:t>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System Demo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1941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07" y="873457"/>
            <a:ext cx="8611738" cy="5268036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  </a:t>
            </a:r>
            <a:r>
              <a:rPr lang="en-US" sz="3600" b="1" dirty="0" smtClean="0"/>
              <a:t>C</a:t>
            </a:r>
            <a:r>
              <a:rPr lang="en-US" sz="3200" b="1" dirty="0" smtClean="0"/>
              <a:t>omplete Creation of Advisers   Account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Upload validated &amp; final Masterlist of Learners in the  </a:t>
            </a:r>
          </a:p>
          <a:p>
            <a:r>
              <a:rPr lang="en-US" sz="3200" b="1" dirty="0" smtClean="0"/>
              <a:t>       LIS (monitor  LIS  if  learners’ data  is incorporated)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Create Class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Set Adviser per class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Enroll Learner for SY 2015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Finalize BOSY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Download Private School Profile (</a:t>
            </a:r>
            <a:r>
              <a:rPr lang="en-US" sz="3200" b="1" dirty="0" err="1" smtClean="0"/>
              <a:t>ebeis</a:t>
            </a:r>
            <a:r>
              <a:rPr lang="en-US" sz="3200" b="1" dirty="0" smtClean="0"/>
              <a:t>)</a:t>
            </a:r>
          </a:p>
          <a:p>
            <a:r>
              <a:rPr lang="en-US" sz="3200" b="1" dirty="0" smtClean="0"/>
              <a:t>      manually fill up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 Monitor EBEIS if ready for Data Entry and encode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   Submit EBEIS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481635" y="0"/>
            <a:ext cx="2977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4800" dirty="0" smtClean="0">
                <a:solidFill>
                  <a:srgbClr val="EEECE1">
                    <a:lumMod val="50000"/>
                  </a:srgbClr>
                </a:solidFill>
              </a:rPr>
              <a:t> NEXT STEP</a:t>
            </a:r>
          </a:p>
          <a:p>
            <a:endParaRPr lang="en-PH" sz="4800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1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Outputs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8" y="1600200"/>
            <a:ext cx="862148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Upload duly accomplished Excel File of Masterlist of Learners for SY 2015 (Template);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user account for school head/principal;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user accounts for class advisers;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class and enroll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 Step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0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4" y="1856096"/>
            <a:ext cx="7772400" cy="1882017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and </a:t>
            </a:r>
            <a:br>
              <a:rPr lang="en-US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BLESS!</a:t>
            </a:r>
            <a:endParaRPr lang="en-US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441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Explain the processes and guidelines in using the LIS-EBEIS for registering, enrolling and updating learner profiles from public schools, private schools and ALS </a:t>
            </a:r>
          </a:p>
          <a:p>
            <a:r>
              <a:rPr lang="en-US" dirty="0" smtClean="0"/>
              <a:t>Capacitate participants in the operation of LIS and User Account Management System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0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Objectives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Gained understanding of the purpose, roles and processes in managing access to information systems through the User Account Management System (UAMS)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Hands-on experience in the creation and maintenance of user accounts for the different information systems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0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Workshop Legal Basis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7869" y="1211283"/>
            <a:ext cx="76482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03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Workshop Legal Basis</a:t>
            </a:r>
            <a:endParaRPr lang="en-PH" sz="3200" dirty="0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130" y="1101649"/>
            <a:ext cx="8514609" cy="15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328" y="2909454"/>
            <a:ext cx="8691872" cy="23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29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Workshop Legal Basis</a:t>
            </a:r>
            <a:endParaRPr lang="en-PH" sz="3200" dirty="0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78" y="1101649"/>
            <a:ext cx="8684821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329420"/>
            <a:ext cx="8667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29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Workshop Legal Basis</a:t>
            </a:r>
            <a:endParaRPr lang="en-PH" sz="3200" dirty="0">
              <a:solidFill>
                <a:srgbClr val="EEECE1">
                  <a:lumMod val="50000"/>
                </a:srgb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59" y="1721923"/>
            <a:ext cx="8482941" cy="3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29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29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728</Words>
  <Application>Microsoft Office PowerPoint</Application>
  <PresentationFormat>On-screen Show (4:3)</PresentationFormat>
  <Paragraphs>103</Paragraphs>
  <Slides>20</Slides>
  <Notes>20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Workshop Outputs</vt:lpstr>
      <vt:lpstr>Workshop Objectives</vt:lpstr>
      <vt:lpstr>Workshop Objectives</vt:lpstr>
      <vt:lpstr>Workshop Legal Basis</vt:lpstr>
      <vt:lpstr>Slide 6</vt:lpstr>
      <vt:lpstr>Slide 7</vt:lpstr>
      <vt:lpstr>Slide 8</vt:lpstr>
      <vt:lpstr>Slide 9</vt:lpstr>
      <vt:lpstr>Slide 10</vt:lpstr>
      <vt:lpstr>Slide 11</vt:lpstr>
      <vt:lpstr>LIS Guidelines for Operation</vt:lpstr>
      <vt:lpstr>Guidelines for Operation</vt:lpstr>
      <vt:lpstr>Guidelines for Operation</vt:lpstr>
      <vt:lpstr>Guidelines for Operation</vt:lpstr>
      <vt:lpstr>Guidelines for Operation</vt:lpstr>
      <vt:lpstr>Slide 17</vt:lpstr>
      <vt:lpstr>Learner information system</vt:lpstr>
      <vt:lpstr>Slide 19</vt:lpstr>
      <vt:lpstr>Thank You and  GOD BLESS!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Reynaldo Antonio Laguda</dc:creator>
  <cp:lastModifiedBy>deped</cp:lastModifiedBy>
  <cp:revision>223</cp:revision>
  <dcterms:created xsi:type="dcterms:W3CDTF">2013-07-07T06:51:51Z</dcterms:created>
  <dcterms:modified xsi:type="dcterms:W3CDTF">2015-07-13T06:15:04Z</dcterms:modified>
</cp:coreProperties>
</file>